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AF1713-7C92-9C47-BD4F-3961BCE503AC}" v="92" dt="2020-03-19T19:55:45.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snapToObjects="1">
      <p:cViewPr varScale="1">
        <p:scale>
          <a:sx n="109" d="100"/>
          <a:sy n="109" d="100"/>
        </p:scale>
        <p:origin x="200"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EA5C5-2C6B-AF4C-9F42-CE8DA90EF0D2}" type="datetimeFigureOut">
              <a:rPr lang="en-US" smtClean="0"/>
              <a:t>3/19/20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938C5-6A9A-E949-A9E6-36E758C056E4}" type="slidenum">
              <a:rPr lang="en-US" smtClean="0"/>
              <a:t>‹#›</a:t>
            </a:fld>
            <a:endParaRPr lang="en-US"/>
          </a:p>
        </p:txBody>
      </p:sp>
    </p:spTree>
    <p:extLst>
      <p:ext uri="{BB962C8B-B14F-4D97-AF65-F5344CB8AC3E}">
        <p14:creationId xmlns:p14="http://schemas.microsoft.com/office/powerpoint/2010/main" val="92181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1938C5-6A9A-E949-A9E6-36E758C056E4}" type="slidenum">
              <a:rPr lang="en-US" smtClean="0"/>
              <a:t>19</a:t>
            </a:fld>
            <a:endParaRPr lang="en-US"/>
          </a:p>
        </p:txBody>
      </p:sp>
    </p:spTree>
    <p:extLst>
      <p:ext uri="{BB962C8B-B14F-4D97-AF65-F5344CB8AC3E}">
        <p14:creationId xmlns:p14="http://schemas.microsoft.com/office/powerpoint/2010/main" val="2036755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1938C5-6A9A-E949-A9E6-36E758C056E4}" type="slidenum">
              <a:rPr lang="en-US" smtClean="0"/>
              <a:t>20</a:t>
            </a:fld>
            <a:endParaRPr lang="en-US"/>
          </a:p>
        </p:txBody>
      </p:sp>
    </p:spTree>
    <p:extLst>
      <p:ext uri="{BB962C8B-B14F-4D97-AF65-F5344CB8AC3E}">
        <p14:creationId xmlns:p14="http://schemas.microsoft.com/office/powerpoint/2010/main" val="610045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67144"/>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76422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49393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8327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757524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6480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127256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1768116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188166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1334559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013E6-D5A7-FB4F-B981-35D7726C1355}"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359816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4013E6-D5A7-FB4F-B981-35D7726C1355}"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4107472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4013E6-D5A7-FB4F-B981-35D7726C1355}" type="datetimeFigureOut">
              <a:rPr lang="en-US" smtClean="0"/>
              <a:t>3/19/20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126661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4013E6-D5A7-FB4F-B981-35D7726C1355}" type="datetimeFigureOut">
              <a:rPr lang="en-US" smtClean="0"/>
              <a:t>3/19/20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387774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013E6-D5A7-FB4F-B981-35D7726C1355}" type="datetimeFigureOut">
              <a:rPr lang="en-US" smtClean="0"/>
              <a:t>3/19/20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82618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4013E6-D5A7-FB4F-B981-35D7726C1355}"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408888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4013E6-D5A7-FB4F-B981-35D7726C1355}"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0684-08FA-704B-916B-27704E87CDDA}" type="slidenum">
              <a:rPr lang="en-US" smtClean="0"/>
              <a:t>‹#›</a:t>
            </a:fld>
            <a:endParaRPr lang="en-US"/>
          </a:p>
        </p:txBody>
      </p:sp>
    </p:spTree>
    <p:extLst>
      <p:ext uri="{BB962C8B-B14F-4D97-AF65-F5344CB8AC3E}">
        <p14:creationId xmlns:p14="http://schemas.microsoft.com/office/powerpoint/2010/main" val="32456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70121" y="0"/>
            <a:ext cx="14070407"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4013E6-D5A7-FB4F-B981-35D7726C1355}" type="datetimeFigureOut">
              <a:rPr lang="en-US" smtClean="0"/>
              <a:t>3/19/20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5B40684-08FA-704B-916B-27704E87CDDA}" type="slidenum">
              <a:rPr lang="en-US" smtClean="0"/>
              <a:t>‹#›</a:t>
            </a:fld>
            <a:endParaRPr lang="en-US"/>
          </a:p>
        </p:txBody>
      </p:sp>
    </p:spTree>
    <p:extLst>
      <p:ext uri="{BB962C8B-B14F-4D97-AF65-F5344CB8AC3E}">
        <p14:creationId xmlns:p14="http://schemas.microsoft.com/office/powerpoint/2010/main" val="378817856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c.gov/coronavirus/2019-ncov/hcp/respirator-use-faq.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9.svg"/><Relationship Id="rId7" Type="http://schemas.openxmlformats.org/officeDocument/2006/relationships/image" Target="../media/image5.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6.svg"/></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8EA43-0151-494C-98C7-B2BD039768CD}"/>
              </a:ext>
            </a:extLst>
          </p:cNvPr>
          <p:cNvSpPr>
            <a:spLocks noGrp="1"/>
          </p:cNvSpPr>
          <p:nvPr>
            <p:ph type="ctrTitle"/>
          </p:nvPr>
        </p:nvSpPr>
        <p:spPr/>
        <p:txBody>
          <a:bodyPr/>
          <a:lstStyle/>
          <a:p>
            <a:r>
              <a:rPr lang="en-US" dirty="0"/>
              <a:t>Coronavirus: Novel Corona Virus (COVID-19)</a:t>
            </a:r>
          </a:p>
        </p:txBody>
      </p:sp>
      <p:sp>
        <p:nvSpPr>
          <p:cNvPr id="3" name="Subtitle 2">
            <a:extLst>
              <a:ext uri="{FF2B5EF4-FFF2-40B4-BE49-F238E27FC236}">
                <a16:creationId xmlns:a16="http://schemas.microsoft.com/office/drawing/2014/main" id="{48F2A4D3-359A-EC46-85A3-30C8DC05398D}"/>
              </a:ext>
            </a:extLst>
          </p:cNvPr>
          <p:cNvSpPr>
            <a:spLocks noGrp="1"/>
          </p:cNvSpPr>
          <p:nvPr>
            <p:ph type="subTitle" idx="1"/>
          </p:nvPr>
        </p:nvSpPr>
        <p:spPr/>
        <p:txBody>
          <a:bodyPr/>
          <a:lstStyle/>
          <a:p>
            <a:r>
              <a:rPr lang="en-US" dirty="0"/>
              <a:t>Site Level Action Planning</a:t>
            </a:r>
          </a:p>
          <a:p>
            <a:r>
              <a:rPr lang="en-US" dirty="0"/>
              <a:t>March 2020</a:t>
            </a:r>
          </a:p>
        </p:txBody>
      </p:sp>
    </p:spTree>
    <p:extLst>
      <p:ext uri="{BB962C8B-B14F-4D97-AF65-F5344CB8AC3E}">
        <p14:creationId xmlns:p14="http://schemas.microsoft.com/office/powerpoint/2010/main" val="1849562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BF390-136C-B64B-8442-BA1A865C7E69}"/>
              </a:ext>
            </a:extLst>
          </p:cNvPr>
          <p:cNvSpPr>
            <a:spLocks noGrp="1"/>
          </p:cNvSpPr>
          <p:nvPr>
            <p:ph type="title"/>
          </p:nvPr>
        </p:nvSpPr>
        <p:spPr>
          <a:xfrm>
            <a:off x="677333" y="609600"/>
            <a:ext cx="9955497" cy="1320800"/>
          </a:xfrm>
        </p:spPr>
        <p:txBody>
          <a:bodyPr/>
          <a:lstStyle/>
          <a:p>
            <a:r>
              <a:rPr lang="en-US" altLang="zh-CN" dirty="0"/>
              <a:t>4. Establish area to isolate employees who may be I’ll</a:t>
            </a:r>
            <a:br>
              <a:rPr lang="en-US" altLang="zh-CN" dirty="0"/>
            </a:br>
            <a:r>
              <a:rPr lang="en-US" altLang="zh-CN" i="1" dirty="0"/>
              <a:t>Medical department</a:t>
            </a:r>
            <a:endParaRPr lang="en-US" dirty="0"/>
          </a:p>
        </p:txBody>
      </p:sp>
      <p:sp>
        <p:nvSpPr>
          <p:cNvPr id="3" name="Content Placeholder 2">
            <a:extLst>
              <a:ext uri="{FF2B5EF4-FFF2-40B4-BE49-F238E27FC236}">
                <a16:creationId xmlns:a16="http://schemas.microsoft.com/office/drawing/2014/main" id="{A7AF65CA-F21B-934B-BC6A-FE8A01C62679}"/>
              </a:ext>
            </a:extLst>
          </p:cNvPr>
          <p:cNvSpPr>
            <a:spLocks noGrp="1"/>
          </p:cNvSpPr>
          <p:nvPr>
            <p:ph idx="1"/>
          </p:nvPr>
        </p:nvSpPr>
        <p:spPr>
          <a:xfrm>
            <a:off x="677333" y="1699847"/>
            <a:ext cx="10506481" cy="4341516"/>
          </a:xfrm>
        </p:spPr>
        <p:txBody>
          <a:bodyPr/>
          <a:lstStyle/>
          <a:p>
            <a:pPr marL="0" indent="0">
              <a:buNone/>
            </a:pPr>
            <a:r>
              <a:rPr lang="en-US" b="1" dirty="0">
                <a:solidFill>
                  <a:schemeClr val="tx2">
                    <a:lumMod val="60000"/>
                    <a:lumOff val="40000"/>
                  </a:schemeClr>
                </a:solidFill>
              </a:rPr>
              <a:t>Separate sick employees</a:t>
            </a:r>
          </a:p>
          <a:p>
            <a:r>
              <a:rPr lang="en-US" dirty="0"/>
              <a:t>The CDC recommends that employees who appear to have acute respiratory illness symptoms (i.e. cough, shortness of breath) upon arrival to work or become sick during the day should be separated from other employees and be sent home immediately. </a:t>
            </a:r>
          </a:p>
          <a:p>
            <a:r>
              <a:rPr lang="en-US" dirty="0"/>
              <a:t>Sick employees should cover their noses and mouths with a tissue when coughing or sneezing (or an elbow or shoulder if no tissue is available).</a:t>
            </a:r>
          </a:p>
          <a:p>
            <a:r>
              <a:rPr lang="en-US" dirty="0"/>
              <a:t>Medical professionals shall use Standard Precautions, Contact Precautions, and Airborne Precautions and eye protection when caring for patients with confirmed or possible COVID-19.</a:t>
            </a:r>
          </a:p>
        </p:txBody>
      </p:sp>
    </p:spTree>
    <p:extLst>
      <p:ext uri="{BB962C8B-B14F-4D97-AF65-F5344CB8AC3E}">
        <p14:creationId xmlns:p14="http://schemas.microsoft.com/office/powerpoint/2010/main" val="295688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BF390-136C-B64B-8442-BA1A865C7E69}"/>
              </a:ext>
            </a:extLst>
          </p:cNvPr>
          <p:cNvSpPr>
            <a:spLocks noGrp="1"/>
          </p:cNvSpPr>
          <p:nvPr>
            <p:ph type="title"/>
          </p:nvPr>
        </p:nvSpPr>
        <p:spPr>
          <a:xfrm>
            <a:off x="677332" y="609600"/>
            <a:ext cx="11186421" cy="1320800"/>
          </a:xfrm>
        </p:spPr>
        <p:txBody>
          <a:bodyPr>
            <a:noAutofit/>
          </a:bodyPr>
          <a:lstStyle/>
          <a:p>
            <a:r>
              <a:rPr lang="en-US" altLang="zh-CN" dirty="0"/>
              <a:t>5. Identification and protection of “At Risk” personnel</a:t>
            </a:r>
            <a:br>
              <a:rPr lang="en-US" altLang="zh-CN" sz="4000" dirty="0"/>
            </a:br>
            <a:r>
              <a:rPr lang="en-US" altLang="zh-CN" sz="2400" i="1" dirty="0"/>
              <a:t>Communicate heightened awareness and guidance for affected personnel</a:t>
            </a:r>
            <a:endParaRPr lang="en-US" dirty="0"/>
          </a:p>
        </p:txBody>
      </p:sp>
      <p:sp>
        <p:nvSpPr>
          <p:cNvPr id="3" name="Content Placeholder 2">
            <a:extLst>
              <a:ext uri="{FF2B5EF4-FFF2-40B4-BE49-F238E27FC236}">
                <a16:creationId xmlns:a16="http://schemas.microsoft.com/office/drawing/2014/main" id="{A7AF65CA-F21B-934B-BC6A-FE8A01C62679}"/>
              </a:ext>
            </a:extLst>
          </p:cNvPr>
          <p:cNvSpPr>
            <a:spLocks noGrp="1"/>
          </p:cNvSpPr>
          <p:nvPr>
            <p:ph idx="1"/>
          </p:nvPr>
        </p:nvSpPr>
        <p:spPr>
          <a:xfrm>
            <a:off x="677333" y="1699847"/>
            <a:ext cx="10506481" cy="4341516"/>
          </a:xfrm>
        </p:spPr>
        <p:txBody>
          <a:bodyPr/>
          <a:lstStyle/>
          <a:p>
            <a:pPr marL="0" indent="0">
              <a:buNone/>
            </a:pPr>
            <a:r>
              <a:rPr lang="en-US" b="1" dirty="0">
                <a:solidFill>
                  <a:schemeClr val="tx2">
                    <a:lumMod val="60000"/>
                    <a:lumOff val="40000"/>
                  </a:schemeClr>
                </a:solidFill>
              </a:rPr>
              <a:t>Healthcare Personnel</a:t>
            </a:r>
          </a:p>
          <a:p>
            <a:pPr marL="0" indent="0">
              <a:buNone/>
            </a:pPr>
            <a:r>
              <a:rPr lang="en-US" dirty="0"/>
              <a:t>Healthcare personnel caring for patients with possible COVID-19 should adhere to CDC recommendations for infection control and prevention (ICP):</a:t>
            </a:r>
          </a:p>
          <a:p>
            <a:pPr lvl="0"/>
            <a:r>
              <a:rPr lang="en-US" dirty="0"/>
              <a:t>Assess patients with acute respiratory symptoms and risk factors for COVID-19 to minimize chances of exposure, including placing a facemask on the patient and isolating them;</a:t>
            </a:r>
          </a:p>
          <a:p>
            <a:pPr lvl="0"/>
            <a:r>
              <a:rPr lang="en-US" dirty="0"/>
              <a:t>Use Standard Precautions, Contact Precautions, and Airborne Precautions and eye protection when caring for patients with confirmed or possible COVID-19;</a:t>
            </a:r>
          </a:p>
          <a:p>
            <a:pPr lvl="0"/>
            <a:r>
              <a:rPr lang="en-US" dirty="0"/>
              <a:t>Perform hand hygiene with alcohol-based hand rub before and after all patient contact, contact with potentially infectious material, and before putting on and upon removal of PPE, including gloves. Use soap and water if hands are visibly soiled;</a:t>
            </a:r>
          </a:p>
          <a:p>
            <a:pPr lvl="0"/>
            <a:r>
              <a:rPr lang="en-US" dirty="0"/>
              <a:t>Practice how to properly don, use, and doff personal protective equipment (PPE) in a manner to prevent self-contamination.</a:t>
            </a:r>
          </a:p>
        </p:txBody>
      </p:sp>
    </p:spTree>
    <p:extLst>
      <p:ext uri="{BB962C8B-B14F-4D97-AF65-F5344CB8AC3E}">
        <p14:creationId xmlns:p14="http://schemas.microsoft.com/office/powerpoint/2010/main" val="411719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BF390-136C-B64B-8442-BA1A865C7E69}"/>
              </a:ext>
            </a:extLst>
          </p:cNvPr>
          <p:cNvSpPr>
            <a:spLocks noGrp="1"/>
          </p:cNvSpPr>
          <p:nvPr>
            <p:ph type="title"/>
          </p:nvPr>
        </p:nvSpPr>
        <p:spPr>
          <a:xfrm>
            <a:off x="677332" y="609600"/>
            <a:ext cx="11186421" cy="1320800"/>
          </a:xfrm>
        </p:spPr>
        <p:txBody>
          <a:bodyPr>
            <a:noAutofit/>
          </a:bodyPr>
          <a:lstStyle/>
          <a:p>
            <a:r>
              <a:rPr lang="en-US" altLang="zh-CN" dirty="0"/>
              <a:t>5. Identification and protection of “At Risk” personnel</a:t>
            </a:r>
            <a:br>
              <a:rPr lang="en-US" altLang="zh-CN" sz="4000" dirty="0"/>
            </a:br>
            <a:r>
              <a:rPr lang="en-US" altLang="zh-CN" sz="2400" i="1" dirty="0"/>
              <a:t>Communicate heightened awareness and guidance for affected personnel</a:t>
            </a:r>
            <a:endParaRPr lang="en-US" dirty="0"/>
          </a:p>
        </p:txBody>
      </p:sp>
      <p:sp>
        <p:nvSpPr>
          <p:cNvPr id="3" name="Content Placeholder 2">
            <a:extLst>
              <a:ext uri="{FF2B5EF4-FFF2-40B4-BE49-F238E27FC236}">
                <a16:creationId xmlns:a16="http://schemas.microsoft.com/office/drawing/2014/main" id="{A7AF65CA-F21B-934B-BC6A-FE8A01C62679}"/>
              </a:ext>
            </a:extLst>
          </p:cNvPr>
          <p:cNvSpPr>
            <a:spLocks noGrp="1"/>
          </p:cNvSpPr>
          <p:nvPr>
            <p:ph idx="1"/>
          </p:nvPr>
        </p:nvSpPr>
        <p:spPr>
          <a:xfrm>
            <a:off x="677333" y="1699847"/>
            <a:ext cx="10506481" cy="4341516"/>
          </a:xfrm>
        </p:spPr>
        <p:txBody>
          <a:bodyPr/>
          <a:lstStyle/>
          <a:p>
            <a:pPr marL="0" indent="0">
              <a:buNone/>
            </a:pPr>
            <a:r>
              <a:rPr lang="en-US" altLang="zh-CN" b="1" dirty="0">
                <a:solidFill>
                  <a:schemeClr val="tx2">
                    <a:lumMod val="60000"/>
                    <a:lumOff val="40000"/>
                  </a:schemeClr>
                </a:solidFill>
              </a:rPr>
              <a:t>Shipping/receiving and security personnel, etc.</a:t>
            </a:r>
            <a:r>
              <a:rPr lang="en-US" b="1" dirty="0">
                <a:solidFill>
                  <a:schemeClr val="tx2">
                    <a:lumMod val="60000"/>
                    <a:lumOff val="40000"/>
                  </a:schemeClr>
                </a:solidFill>
              </a:rPr>
              <a:t> </a:t>
            </a:r>
          </a:p>
          <a:p>
            <a:r>
              <a:rPr lang="en-US" dirty="0"/>
              <a:t>Utilize social distancing</a:t>
            </a:r>
          </a:p>
          <a:p>
            <a:r>
              <a:rPr lang="en-US" dirty="0"/>
              <a:t>Avoid direct physical contact, such as hand-shaking, hugs, etc. </a:t>
            </a:r>
          </a:p>
          <a:p>
            <a:r>
              <a:rPr lang="en-US" dirty="0"/>
              <a:t>Wash hands frequently</a:t>
            </a:r>
          </a:p>
          <a:p>
            <a:r>
              <a:rPr lang="en-US" dirty="0"/>
              <a:t>Provide latex gloves for use</a:t>
            </a:r>
          </a:p>
        </p:txBody>
      </p:sp>
    </p:spTree>
    <p:extLst>
      <p:ext uri="{BB962C8B-B14F-4D97-AF65-F5344CB8AC3E}">
        <p14:creationId xmlns:p14="http://schemas.microsoft.com/office/powerpoint/2010/main" val="435785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7C5B-E075-654F-B621-3CD0AE90F307}"/>
              </a:ext>
            </a:extLst>
          </p:cNvPr>
          <p:cNvSpPr>
            <a:spLocks noGrp="1"/>
          </p:cNvSpPr>
          <p:nvPr>
            <p:ph type="title"/>
          </p:nvPr>
        </p:nvSpPr>
        <p:spPr/>
        <p:txBody>
          <a:bodyPr/>
          <a:lstStyle/>
          <a:p>
            <a:r>
              <a:rPr lang="en-US" altLang="zh-CN" dirty="0"/>
              <a:t>6. Implement Enhanced Cleaning Protocols</a:t>
            </a:r>
            <a:endParaRPr lang="en-US" dirty="0"/>
          </a:p>
        </p:txBody>
      </p:sp>
      <p:sp>
        <p:nvSpPr>
          <p:cNvPr id="3" name="Content Placeholder 2">
            <a:extLst>
              <a:ext uri="{FF2B5EF4-FFF2-40B4-BE49-F238E27FC236}">
                <a16:creationId xmlns:a16="http://schemas.microsoft.com/office/drawing/2014/main" id="{543059BB-0F49-8942-93A5-E285B49C78DA}"/>
              </a:ext>
            </a:extLst>
          </p:cNvPr>
          <p:cNvSpPr>
            <a:spLocks noGrp="1"/>
          </p:cNvSpPr>
          <p:nvPr>
            <p:ph idx="1"/>
          </p:nvPr>
        </p:nvSpPr>
        <p:spPr>
          <a:xfrm>
            <a:off x="677333" y="1371601"/>
            <a:ext cx="10436143" cy="4669762"/>
          </a:xfrm>
        </p:spPr>
        <p:txBody>
          <a:bodyPr>
            <a:normAutofit fontScale="92500" lnSpcReduction="20000"/>
          </a:bodyPr>
          <a:lstStyle/>
          <a:p>
            <a:pPr marL="0" indent="0">
              <a:buFont typeface="Arial" charset="0"/>
              <a:buNone/>
            </a:pPr>
            <a:r>
              <a:rPr lang="en-US" sz="2000" b="1" dirty="0">
                <a:solidFill>
                  <a:schemeClr val="tx2">
                    <a:lumMod val="60000"/>
                    <a:lumOff val="40000"/>
                  </a:schemeClr>
                </a:solidFill>
              </a:rPr>
              <a:t>Routine Cleaning: </a:t>
            </a:r>
          </a:p>
          <a:p>
            <a:pPr marL="0" indent="0">
              <a:buFont typeface="Arial" charset="0"/>
              <a:buNone/>
            </a:pPr>
            <a:r>
              <a:rPr lang="en-US" dirty="0"/>
              <a:t>Soiled and frequently touched surfaces can be reservoirs for pathogens, resulting in a continued transmission to people. Therefore, for pathogenic microorganisms that can transmit disease through indirect contact (transmission through contaminated surfaces), extra attention should be paid to surfaces that are touched most often by different individuals. As part of standard infection control practices in high traffic area settings, routine cleaning should be enhanced and done more frequently.</a:t>
            </a:r>
          </a:p>
          <a:p>
            <a:pPr marL="0" indent="0">
              <a:buFont typeface="Arial" charset="0"/>
              <a:buNone/>
            </a:pPr>
            <a:r>
              <a:rPr lang="en-US" dirty="0"/>
              <a:t>Routine cleaning of high traffic areas include:</a:t>
            </a:r>
          </a:p>
          <a:p>
            <a:r>
              <a:rPr lang="en-US" dirty="0"/>
              <a:t>Cleaning high contact surfaces that are touched by many different people, such as light switches, handrails and doorknobs/handles – </a:t>
            </a:r>
            <a:r>
              <a:rPr lang="en-US" b="1" i="1" u="sng" dirty="0"/>
              <a:t>increase frequency</a:t>
            </a:r>
          </a:p>
          <a:p>
            <a:r>
              <a:rPr lang="en-US" dirty="0"/>
              <a:t>Vacuuming of entryways and high traffic areas</a:t>
            </a:r>
          </a:p>
          <a:p>
            <a:r>
              <a:rPr lang="en-US" dirty="0"/>
              <a:t>Removing trash</a:t>
            </a:r>
          </a:p>
          <a:p>
            <a:r>
              <a:rPr lang="en-US" dirty="0"/>
              <a:t>Cleaning restrooms</a:t>
            </a:r>
          </a:p>
          <a:p>
            <a:r>
              <a:rPr lang="en-US" dirty="0"/>
              <a:t>Wiping heat and air conditioner vents </a:t>
            </a:r>
          </a:p>
          <a:p>
            <a:r>
              <a:rPr lang="en-US" dirty="0"/>
              <a:t>Spot cleaning walls</a:t>
            </a:r>
          </a:p>
          <a:p>
            <a:r>
              <a:rPr lang="en-US" dirty="0"/>
              <a:t>Spot cleaning carpets</a:t>
            </a:r>
          </a:p>
        </p:txBody>
      </p:sp>
      <p:sp>
        <p:nvSpPr>
          <p:cNvPr id="4" name="Rectangle 3">
            <a:extLst>
              <a:ext uri="{FF2B5EF4-FFF2-40B4-BE49-F238E27FC236}">
                <a16:creationId xmlns:a16="http://schemas.microsoft.com/office/drawing/2014/main" id="{7DFA06CA-9F9D-F147-8063-2BE2F07E49CE}"/>
              </a:ext>
            </a:extLst>
          </p:cNvPr>
          <p:cNvSpPr/>
          <p:nvPr/>
        </p:nvSpPr>
        <p:spPr>
          <a:xfrm>
            <a:off x="304800" y="6020812"/>
            <a:ext cx="10152185" cy="631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FA47EEE-D7F6-EC4D-880F-67055445F5F3}"/>
              </a:ext>
            </a:extLst>
          </p:cNvPr>
          <p:cNvSpPr txBox="1"/>
          <p:nvPr/>
        </p:nvSpPr>
        <p:spPr>
          <a:xfrm>
            <a:off x="862168" y="6013157"/>
            <a:ext cx="9037448" cy="646331"/>
          </a:xfrm>
          <a:prstGeom prst="rect">
            <a:avLst/>
          </a:prstGeom>
          <a:noFill/>
        </p:spPr>
        <p:txBody>
          <a:bodyPr wrap="square" rtlCol="0">
            <a:spAutoFit/>
          </a:bodyPr>
          <a:lstStyle/>
          <a:p>
            <a:pPr algn="ctr"/>
            <a:r>
              <a:rPr lang="en-US" sz="1200" dirty="0"/>
              <a:t>In addition to our current cleaning schedule, it is now necessary to institute enhanced cleaning protocols to include more frequent cleaning of high touch point areas, to include: cafeterias, restroom/locker room areas, countertops, handrails and doorknobs.</a:t>
            </a:r>
          </a:p>
        </p:txBody>
      </p:sp>
      <p:pic>
        <p:nvPicPr>
          <p:cNvPr id="6" name="Graphic 5" descr="Chevron arrows">
            <a:extLst>
              <a:ext uri="{FF2B5EF4-FFF2-40B4-BE49-F238E27FC236}">
                <a16:creationId xmlns:a16="http://schemas.microsoft.com/office/drawing/2014/main" id="{3BD02CAD-DB05-E342-8CF7-A12C794CFAB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36367" y="5814646"/>
            <a:ext cx="914400" cy="1043354"/>
          </a:xfrm>
          <a:prstGeom prst="rect">
            <a:avLst/>
          </a:prstGeom>
        </p:spPr>
      </p:pic>
      <p:pic>
        <p:nvPicPr>
          <p:cNvPr id="7" name="Graphic 6" descr="Chevron arrows RTL">
            <a:extLst>
              <a:ext uri="{FF2B5EF4-FFF2-40B4-BE49-F238E27FC236}">
                <a16:creationId xmlns:a16="http://schemas.microsoft.com/office/drawing/2014/main" id="{9473A7F5-5A40-394B-96BB-EC70EB9A817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8412" y="5814646"/>
            <a:ext cx="914400" cy="1043354"/>
          </a:xfrm>
          <a:prstGeom prst="rect">
            <a:avLst/>
          </a:prstGeom>
        </p:spPr>
      </p:pic>
    </p:spTree>
    <p:extLst>
      <p:ext uri="{BB962C8B-B14F-4D97-AF65-F5344CB8AC3E}">
        <p14:creationId xmlns:p14="http://schemas.microsoft.com/office/powerpoint/2010/main" val="295854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7C5B-E075-654F-B621-3CD0AE90F307}"/>
              </a:ext>
            </a:extLst>
          </p:cNvPr>
          <p:cNvSpPr>
            <a:spLocks noGrp="1"/>
          </p:cNvSpPr>
          <p:nvPr>
            <p:ph type="title"/>
          </p:nvPr>
        </p:nvSpPr>
        <p:spPr/>
        <p:txBody>
          <a:bodyPr/>
          <a:lstStyle/>
          <a:p>
            <a:r>
              <a:rPr lang="en-US" altLang="zh-CN" dirty="0"/>
              <a:t>6. Implement Enhanced Cleaning Protocols</a:t>
            </a:r>
            <a:endParaRPr lang="en-US" dirty="0"/>
          </a:p>
        </p:txBody>
      </p:sp>
      <p:sp>
        <p:nvSpPr>
          <p:cNvPr id="3" name="Content Placeholder 2">
            <a:extLst>
              <a:ext uri="{FF2B5EF4-FFF2-40B4-BE49-F238E27FC236}">
                <a16:creationId xmlns:a16="http://schemas.microsoft.com/office/drawing/2014/main" id="{543059BB-0F49-8942-93A5-E285B49C78DA}"/>
              </a:ext>
            </a:extLst>
          </p:cNvPr>
          <p:cNvSpPr>
            <a:spLocks noGrp="1"/>
          </p:cNvSpPr>
          <p:nvPr>
            <p:ph idx="1"/>
          </p:nvPr>
        </p:nvSpPr>
        <p:spPr>
          <a:xfrm>
            <a:off x="677333" y="1371601"/>
            <a:ext cx="10436143" cy="4669762"/>
          </a:xfrm>
        </p:spPr>
        <p:txBody>
          <a:bodyPr>
            <a:normAutofit lnSpcReduction="10000"/>
          </a:bodyPr>
          <a:lstStyle/>
          <a:p>
            <a:pPr marL="0" indent="0">
              <a:buNone/>
            </a:pPr>
            <a:r>
              <a:rPr lang="en-US" sz="2000" b="1" dirty="0">
                <a:solidFill>
                  <a:schemeClr val="tx2">
                    <a:lumMod val="60000"/>
                    <a:lumOff val="40000"/>
                  </a:schemeClr>
                </a:solidFill>
              </a:rPr>
              <a:t>Cleaning and Disinfection: </a:t>
            </a:r>
          </a:p>
          <a:p>
            <a:pPr marL="0" indent="0">
              <a:buNone/>
            </a:pPr>
            <a:r>
              <a:rPr lang="en-US" sz="2000" dirty="0"/>
              <a:t>Cleaning removes germs, dirt and impurities from surfaces or objects, while disinfecting kills germs on surfaces or objects. Staff should perform cleaning and disinfection of frequently touched areas routinely. </a:t>
            </a:r>
          </a:p>
          <a:p>
            <a:r>
              <a:rPr lang="en-US" sz="2000" b="1" u="sng" dirty="0"/>
              <a:t>Step 1: Cleaning</a:t>
            </a:r>
            <a:r>
              <a:rPr lang="en-US" sz="2000" b="1" dirty="0"/>
              <a:t>: </a:t>
            </a:r>
            <a:r>
              <a:rPr lang="en-US" sz="2000" dirty="0"/>
              <a:t>Always clean surfaces prior to use of disinfectants in order to reduce soil and remove germs. Dirt and other materials on surfaces can reduce the effectiveness of disinfectants. For combination products that can both clean and disinfect, always follow the instructions on the specific product label to ensure effective use. </a:t>
            </a:r>
          </a:p>
          <a:p>
            <a:r>
              <a:rPr lang="en-US" sz="2000" b="1" u="sng" dirty="0"/>
              <a:t>Step 2: Disinfection</a:t>
            </a:r>
            <a:r>
              <a:rPr lang="en-US" sz="2000" dirty="0"/>
              <a:t>: Cleaning of soiled areas must be completed prior to disinfection to ensure the effectiveness of the disinfectant product. Use a disinfectant labeled to be effective against viruses. If such products are unavailable, it is also acceptable to use a fresh 2% chlorine bleach solution (approximately 1 tablespoon of bleach in 1 quart of water). Prepare the bleach solution daily or as needed. </a:t>
            </a:r>
          </a:p>
        </p:txBody>
      </p:sp>
    </p:spTree>
    <p:extLst>
      <p:ext uri="{BB962C8B-B14F-4D97-AF65-F5344CB8AC3E}">
        <p14:creationId xmlns:p14="http://schemas.microsoft.com/office/powerpoint/2010/main" val="226811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7C5B-E075-654F-B621-3CD0AE90F307}"/>
              </a:ext>
            </a:extLst>
          </p:cNvPr>
          <p:cNvSpPr>
            <a:spLocks noGrp="1"/>
          </p:cNvSpPr>
          <p:nvPr>
            <p:ph type="title"/>
          </p:nvPr>
        </p:nvSpPr>
        <p:spPr/>
        <p:txBody>
          <a:bodyPr/>
          <a:lstStyle/>
          <a:p>
            <a:r>
              <a:rPr lang="en-US" altLang="zh-CN" dirty="0"/>
              <a:t>6. Implement Enhanced Cleaning Protocols</a:t>
            </a:r>
            <a:endParaRPr lang="en-US" dirty="0"/>
          </a:p>
        </p:txBody>
      </p:sp>
      <p:sp>
        <p:nvSpPr>
          <p:cNvPr id="3" name="Content Placeholder 2">
            <a:extLst>
              <a:ext uri="{FF2B5EF4-FFF2-40B4-BE49-F238E27FC236}">
                <a16:creationId xmlns:a16="http://schemas.microsoft.com/office/drawing/2014/main" id="{543059BB-0F49-8942-93A5-E285B49C78DA}"/>
              </a:ext>
            </a:extLst>
          </p:cNvPr>
          <p:cNvSpPr>
            <a:spLocks noGrp="1"/>
          </p:cNvSpPr>
          <p:nvPr>
            <p:ph idx="1"/>
          </p:nvPr>
        </p:nvSpPr>
        <p:spPr>
          <a:xfrm>
            <a:off x="677333" y="1371601"/>
            <a:ext cx="10436143" cy="4669762"/>
          </a:xfrm>
        </p:spPr>
        <p:txBody>
          <a:bodyPr>
            <a:normAutofit/>
          </a:bodyPr>
          <a:lstStyle/>
          <a:p>
            <a:pPr marL="0" indent="0">
              <a:buNone/>
            </a:pPr>
            <a:r>
              <a:rPr lang="en-US" sz="2000" b="1" dirty="0">
                <a:solidFill>
                  <a:schemeClr val="tx2">
                    <a:lumMod val="60000"/>
                    <a:lumOff val="40000"/>
                  </a:schemeClr>
                </a:solidFill>
              </a:rPr>
              <a:t>Cleaning and Disinfection: </a:t>
            </a:r>
          </a:p>
          <a:p>
            <a:pPr marL="0" indent="0">
              <a:buNone/>
            </a:pPr>
            <a:r>
              <a:rPr lang="en-US" sz="2000" dirty="0"/>
              <a:t>Label directions must be followed when using disinfectants to ensure the target viruses are effectively killed. This includes adequate contact times (i.e., the amount of time a disinfectant should remain on surfaces to be effective), which may vary between five and ten minutes after application. Disinfectants that come in a wipe form will also list effective contact times on their label. </a:t>
            </a:r>
          </a:p>
          <a:p>
            <a:r>
              <a:rPr lang="en-US" sz="2000" dirty="0"/>
              <a:t>For disinfectants that come in concentrated forms, it is important to carefully follow instructions for making the diluted concentration needed to effectively kill the target virus. This information can be found on the product label.</a:t>
            </a:r>
          </a:p>
        </p:txBody>
      </p:sp>
    </p:spTree>
    <p:extLst>
      <p:ext uri="{BB962C8B-B14F-4D97-AF65-F5344CB8AC3E}">
        <p14:creationId xmlns:p14="http://schemas.microsoft.com/office/powerpoint/2010/main" val="2246520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7C5B-E075-654F-B621-3CD0AE90F307}"/>
              </a:ext>
            </a:extLst>
          </p:cNvPr>
          <p:cNvSpPr>
            <a:spLocks noGrp="1"/>
          </p:cNvSpPr>
          <p:nvPr>
            <p:ph type="title"/>
          </p:nvPr>
        </p:nvSpPr>
        <p:spPr/>
        <p:txBody>
          <a:bodyPr/>
          <a:lstStyle/>
          <a:p>
            <a:r>
              <a:rPr lang="en-US" altLang="zh-CN" dirty="0"/>
              <a:t>6. Implement Enhanced Cleaning Protocols</a:t>
            </a:r>
            <a:endParaRPr lang="en-US" dirty="0"/>
          </a:p>
        </p:txBody>
      </p:sp>
      <p:sp>
        <p:nvSpPr>
          <p:cNvPr id="3" name="Content Placeholder 2">
            <a:extLst>
              <a:ext uri="{FF2B5EF4-FFF2-40B4-BE49-F238E27FC236}">
                <a16:creationId xmlns:a16="http://schemas.microsoft.com/office/drawing/2014/main" id="{543059BB-0F49-8942-93A5-E285B49C78DA}"/>
              </a:ext>
            </a:extLst>
          </p:cNvPr>
          <p:cNvSpPr>
            <a:spLocks noGrp="1"/>
          </p:cNvSpPr>
          <p:nvPr>
            <p:ph idx="1"/>
          </p:nvPr>
        </p:nvSpPr>
        <p:spPr>
          <a:xfrm>
            <a:off x="677333" y="1371601"/>
            <a:ext cx="10436143" cy="4669762"/>
          </a:xfrm>
        </p:spPr>
        <p:txBody>
          <a:bodyPr>
            <a:normAutofit/>
          </a:bodyPr>
          <a:lstStyle/>
          <a:p>
            <a:pPr marL="0" indent="0">
              <a:buNone/>
            </a:pPr>
            <a:r>
              <a:rPr lang="en-US" sz="2000" b="1" dirty="0">
                <a:solidFill>
                  <a:schemeClr val="tx2">
                    <a:lumMod val="60000"/>
                    <a:lumOff val="40000"/>
                  </a:schemeClr>
                </a:solidFill>
              </a:rPr>
              <a:t>Cleaning and Disinfection: </a:t>
            </a:r>
            <a:endParaRPr lang="en-US" sz="2000" dirty="0"/>
          </a:p>
          <a:p>
            <a:r>
              <a:rPr lang="en-US" sz="2000" dirty="0"/>
              <a:t>Cleaning and disinfecting should be conducted by staff who have been trained to use products in a safe and effective manner. Staff should be reminded to ensure procedures for safe and effective use of all products are followed. Staff do not need to wear respiratory protection while cleaning.</a:t>
            </a:r>
          </a:p>
          <a:p>
            <a:r>
              <a:rPr lang="en-US" sz="2000" dirty="0"/>
              <a:t>Safety instructions are listed on product labels and include the personal protective equipment (e.g., gloves) that should be used. Place all used gloves in a bag that can be tied closed before disposing of them with other waste. Wash hands with soap and water for at least 20 seconds immediately after removing gloves or use an alcohol-based hand sanitizer if soap and water are not available. Soap and water should be used if hands are visibly soiled.</a:t>
            </a:r>
          </a:p>
        </p:txBody>
      </p:sp>
    </p:spTree>
    <p:extLst>
      <p:ext uri="{BB962C8B-B14F-4D97-AF65-F5344CB8AC3E}">
        <p14:creationId xmlns:p14="http://schemas.microsoft.com/office/powerpoint/2010/main" val="853988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A004-0CEE-AD48-A7E3-41CC8E3C2708}"/>
              </a:ext>
            </a:extLst>
          </p:cNvPr>
          <p:cNvSpPr>
            <a:spLocks noGrp="1"/>
          </p:cNvSpPr>
          <p:nvPr>
            <p:ph type="title"/>
          </p:nvPr>
        </p:nvSpPr>
        <p:spPr>
          <a:xfrm>
            <a:off x="677334" y="609600"/>
            <a:ext cx="11104358" cy="1320800"/>
          </a:xfrm>
        </p:spPr>
        <p:txBody>
          <a:bodyPr/>
          <a:lstStyle/>
          <a:p>
            <a:r>
              <a:rPr lang="en-US" altLang="zh-CN" dirty="0"/>
              <a:t>7. Manage cleaning supplies, protective materials, &amp; PPE</a:t>
            </a:r>
            <a:br>
              <a:rPr lang="en-US" altLang="zh-CN" dirty="0"/>
            </a:br>
            <a:r>
              <a:rPr lang="en-US" altLang="zh-CN" sz="1800" dirty="0"/>
              <a:t>Ensure adequate supplies</a:t>
            </a:r>
            <a:endParaRPr lang="en-US" dirty="0"/>
          </a:p>
        </p:txBody>
      </p:sp>
      <p:sp>
        <p:nvSpPr>
          <p:cNvPr id="3" name="Content Placeholder 2">
            <a:extLst>
              <a:ext uri="{FF2B5EF4-FFF2-40B4-BE49-F238E27FC236}">
                <a16:creationId xmlns:a16="http://schemas.microsoft.com/office/drawing/2014/main" id="{194045BB-B9CF-1840-84AD-1E3C7F62A36E}"/>
              </a:ext>
            </a:extLst>
          </p:cNvPr>
          <p:cNvSpPr>
            <a:spLocks noGrp="1"/>
          </p:cNvSpPr>
          <p:nvPr>
            <p:ph idx="1"/>
          </p:nvPr>
        </p:nvSpPr>
        <p:spPr>
          <a:xfrm>
            <a:off x="677334" y="1723293"/>
            <a:ext cx="10565097" cy="4318070"/>
          </a:xfrm>
        </p:spPr>
        <p:txBody>
          <a:bodyPr>
            <a:normAutofit/>
          </a:bodyPr>
          <a:lstStyle/>
          <a:p>
            <a:pPr marL="0" indent="0">
              <a:buNone/>
            </a:pPr>
            <a:r>
              <a:rPr lang="en-US" altLang="zh-CN" b="1" dirty="0">
                <a:solidFill>
                  <a:schemeClr val="tx2">
                    <a:lumMod val="60000"/>
                    <a:lumOff val="40000"/>
                  </a:schemeClr>
                </a:solidFill>
              </a:rPr>
              <a:t>Disinfectants; cleaning supplies and hand sanitizer</a:t>
            </a:r>
            <a:endParaRPr lang="en-US" b="1" dirty="0">
              <a:solidFill>
                <a:schemeClr val="tx2">
                  <a:lumMod val="60000"/>
                  <a:lumOff val="40000"/>
                </a:schemeClr>
              </a:solidFill>
            </a:endParaRPr>
          </a:p>
          <a:p>
            <a:pPr marL="0" indent="0">
              <a:buNone/>
            </a:pPr>
            <a:r>
              <a:rPr lang="en-US" dirty="0"/>
              <a:t>We need to be mindful of the hysteria related to the COVID-19 virus and how this can impact our ability to obtain supplies needed to keep our employees safe. We are committed to conserving the supplies needed to maintaining employee safety.</a:t>
            </a:r>
          </a:p>
          <a:p>
            <a:r>
              <a:rPr lang="en-US" dirty="0"/>
              <a:t>Our teams will continue to work to ensure adequate supplies are available.</a:t>
            </a:r>
          </a:p>
          <a:p>
            <a:r>
              <a:rPr lang="en-US" dirty="0"/>
              <a:t>If an area is experiencing an issue or supply shortage, you should reach out to your normal site contact for guidance.</a:t>
            </a:r>
          </a:p>
          <a:p>
            <a:r>
              <a:rPr lang="en-US" dirty="0"/>
              <a:t>We will continue to monitor inventory levels and will remain in direct communication with vendors to ensure adequate supply.</a:t>
            </a:r>
          </a:p>
        </p:txBody>
      </p:sp>
    </p:spTree>
    <p:extLst>
      <p:ext uri="{BB962C8B-B14F-4D97-AF65-F5344CB8AC3E}">
        <p14:creationId xmlns:p14="http://schemas.microsoft.com/office/powerpoint/2010/main" val="2229086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A004-0CEE-AD48-A7E3-41CC8E3C2708}"/>
              </a:ext>
            </a:extLst>
          </p:cNvPr>
          <p:cNvSpPr>
            <a:spLocks noGrp="1"/>
          </p:cNvSpPr>
          <p:nvPr>
            <p:ph type="title"/>
          </p:nvPr>
        </p:nvSpPr>
        <p:spPr>
          <a:xfrm>
            <a:off x="677334" y="609600"/>
            <a:ext cx="11104358" cy="1320800"/>
          </a:xfrm>
        </p:spPr>
        <p:txBody>
          <a:bodyPr/>
          <a:lstStyle/>
          <a:p>
            <a:r>
              <a:rPr lang="en-US" altLang="zh-CN" dirty="0"/>
              <a:t>7. Manage cleaning supplies, protective materials, &amp; PPE</a:t>
            </a:r>
            <a:br>
              <a:rPr lang="en-US" altLang="zh-CN" dirty="0"/>
            </a:br>
            <a:r>
              <a:rPr lang="en-US" altLang="zh-CN" sz="1800" dirty="0"/>
              <a:t>Ensure adequate supplies</a:t>
            </a:r>
            <a:endParaRPr lang="en-US" dirty="0"/>
          </a:p>
        </p:txBody>
      </p:sp>
      <p:sp>
        <p:nvSpPr>
          <p:cNvPr id="3" name="Content Placeholder 2">
            <a:extLst>
              <a:ext uri="{FF2B5EF4-FFF2-40B4-BE49-F238E27FC236}">
                <a16:creationId xmlns:a16="http://schemas.microsoft.com/office/drawing/2014/main" id="{194045BB-B9CF-1840-84AD-1E3C7F62A36E}"/>
              </a:ext>
            </a:extLst>
          </p:cNvPr>
          <p:cNvSpPr>
            <a:spLocks noGrp="1"/>
          </p:cNvSpPr>
          <p:nvPr>
            <p:ph idx="1"/>
          </p:nvPr>
        </p:nvSpPr>
        <p:spPr>
          <a:xfrm>
            <a:off x="677334" y="1723293"/>
            <a:ext cx="10600266" cy="4318070"/>
          </a:xfrm>
        </p:spPr>
        <p:txBody>
          <a:bodyPr>
            <a:normAutofit lnSpcReduction="10000"/>
          </a:bodyPr>
          <a:lstStyle/>
          <a:p>
            <a:pPr marL="0" indent="0">
              <a:buNone/>
            </a:pPr>
            <a:r>
              <a:rPr lang="en-US" b="1" dirty="0">
                <a:solidFill>
                  <a:schemeClr val="tx2">
                    <a:lumMod val="60000"/>
                    <a:lumOff val="40000"/>
                  </a:schemeClr>
                </a:solidFill>
              </a:rPr>
              <a:t>Who needs PPE:</a:t>
            </a:r>
          </a:p>
          <a:p>
            <a:r>
              <a:rPr lang="en-US" b="1" dirty="0"/>
              <a:t>Healthcare personnel</a:t>
            </a:r>
            <a:r>
              <a:rPr lang="en-US" dirty="0"/>
              <a:t> should adhere to </a:t>
            </a:r>
            <a:r>
              <a:rPr lang="en-US" u="sng" dirty="0"/>
              <a:t>Standard</a:t>
            </a:r>
            <a:r>
              <a:rPr lang="en-US" dirty="0"/>
              <a:t>, </a:t>
            </a:r>
            <a:r>
              <a:rPr lang="en-US" u="sng" dirty="0"/>
              <a:t>Contact, and Airborne</a:t>
            </a:r>
            <a:r>
              <a:rPr lang="en-US" dirty="0"/>
              <a:t> Precautions, including the use of eye protection (e.g., goggles or a face shield) when caring for potentially infected patients. These precautions include the use of PPE, including NIOSH-approved N95 respirators, gowns, gloves, face shield/eye protection, etc. This includes, but is not limited to, surgical N95 respirators.</a:t>
            </a:r>
          </a:p>
          <a:p>
            <a:r>
              <a:rPr lang="en-US" b="1" dirty="0"/>
              <a:t>Janitorial staff </a:t>
            </a:r>
            <a:r>
              <a:rPr lang="en-US" dirty="0"/>
              <a:t>should take extra precautions during this time. This includes mandatory use of gloves (if not being used already). </a:t>
            </a:r>
          </a:p>
          <a:p>
            <a:r>
              <a:rPr lang="en-US" b="1" dirty="0"/>
              <a:t>Patients</a:t>
            </a:r>
            <a:r>
              <a:rPr lang="en-US" dirty="0"/>
              <a:t> with confirmed or possible SARS-CoV-2 infection should wear a </a:t>
            </a:r>
            <a:r>
              <a:rPr lang="en-US" b="1" dirty="0"/>
              <a:t>facemask</a:t>
            </a:r>
            <a:r>
              <a:rPr lang="en-US" dirty="0"/>
              <a:t> when being evaluated medically.</a:t>
            </a:r>
          </a:p>
          <a:p>
            <a:pPr marL="0" indent="0">
              <a:buNone/>
            </a:pPr>
            <a:r>
              <a:rPr lang="en-US" b="1" dirty="0">
                <a:solidFill>
                  <a:schemeClr val="tx2">
                    <a:lumMod val="60000"/>
                    <a:lumOff val="40000"/>
                  </a:schemeClr>
                </a:solidFill>
              </a:rPr>
              <a:t>Who does not need PPE:</a:t>
            </a:r>
          </a:p>
          <a:p>
            <a:r>
              <a:rPr lang="en-US" dirty="0"/>
              <a:t>CDC does NOT currently recommend the general public use facemasks. Instead, CDC recommends following </a:t>
            </a:r>
            <a:r>
              <a:rPr lang="en-US" u="sng" dirty="0"/>
              <a:t>everyday preventive actions</a:t>
            </a:r>
            <a:r>
              <a:rPr lang="en-US" dirty="0"/>
              <a:t>, such as washing your hands, covering your cough, and staying home when you are sick.</a:t>
            </a:r>
          </a:p>
        </p:txBody>
      </p:sp>
    </p:spTree>
    <p:extLst>
      <p:ext uri="{BB962C8B-B14F-4D97-AF65-F5344CB8AC3E}">
        <p14:creationId xmlns:p14="http://schemas.microsoft.com/office/powerpoint/2010/main" val="3656513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A004-0CEE-AD48-A7E3-41CC8E3C2708}"/>
              </a:ext>
            </a:extLst>
          </p:cNvPr>
          <p:cNvSpPr>
            <a:spLocks noGrp="1"/>
          </p:cNvSpPr>
          <p:nvPr>
            <p:ph type="title"/>
          </p:nvPr>
        </p:nvSpPr>
        <p:spPr>
          <a:xfrm>
            <a:off x="677334" y="609600"/>
            <a:ext cx="11104358" cy="1320800"/>
          </a:xfrm>
        </p:spPr>
        <p:txBody>
          <a:bodyPr/>
          <a:lstStyle/>
          <a:p>
            <a:r>
              <a:rPr lang="en-US" altLang="zh-CN" dirty="0"/>
              <a:t>7. Manage cleaning supplies, protective materials, &amp; PPE</a:t>
            </a:r>
            <a:br>
              <a:rPr lang="en-US" altLang="zh-CN" dirty="0"/>
            </a:br>
            <a:r>
              <a:rPr lang="en-US" altLang="zh-CN" sz="1800" dirty="0"/>
              <a:t>Ensure adequate supplies</a:t>
            </a:r>
            <a:endParaRPr lang="en-US" dirty="0"/>
          </a:p>
        </p:txBody>
      </p:sp>
      <p:sp>
        <p:nvSpPr>
          <p:cNvPr id="3" name="Content Placeholder 2">
            <a:extLst>
              <a:ext uri="{FF2B5EF4-FFF2-40B4-BE49-F238E27FC236}">
                <a16:creationId xmlns:a16="http://schemas.microsoft.com/office/drawing/2014/main" id="{194045BB-B9CF-1840-84AD-1E3C7F62A36E}"/>
              </a:ext>
            </a:extLst>
          </p:cNvPr>
          <p:cNvSpPr>
            <a:spLocks noGrp="1"/>
          </p:cNvSpPr>
          <p:nvPr>
            <p:ph idx="1"/>
          </p:nvPr>
        </p:nvSpPr>
        <p:spPr>
          <a:xfrm>
            <a:off x="677334" y="1723293"/>
            <a:ext cx="7821897" cy="4318070"/>
          </a:xfrm>
        </p:spPr>
        <p:txBody>
          <a:bodyPr>
            <a:normAutofit fontScale="92500" lnSpcReduction="10000"/>
          </a:bodyPr>
          <a:lstStyle/>
          <a:p>
            <a:pPr marL="0" indent="0">
              <a:buNone/>
            </a:pPr>
            <a:r>
              <a:rPr lang="en-US" altLang="zh-CN" b="1" dirty="0">
                <a:solidFill>
                  <a:schemeClr val="tx2">
                    <a:lumMod val="60000"/>
                    <a:lumOff val="40000"/>
                  </a:schemeClr>
                </a:solidFill>
              </a:rPr>
              <a:t>Assess risk and use PPE appropriate for exposure</a:t>
            </a:r>
          </a:p>
          <a:p>
            <a:r>
              <a:rPr lang="en-US" altLang="zh-CN" dirty="0"/>
              <a:t>Nitrile gloves</a:t>
            </a:r>
          </a:p>
          <a:p>
            <a:r>
              <a:rPr lang="en-US" altLang="zh-CN" dirty="0"/>
              <a:t>Latex gloves</a:t>
            </a:r>
          </a:p>
          <a:p>
            <a:r>
              <a:rPr lang="en-US" altLang="zh-CN" dirty="0"/>
              <a:t>Masks</a:t>
            </a:r>
          </a:p>
          <a:p>
            <a:r>
              <a:rPr lang="en-US" altLang="zh-CN" dirty="0"/>
              <a:t>Filtering Facepiece Respirator's</a:t>
            </a:r>
          </a:p>
          <a:p>
            <a:r>
              <a:rPr lang="en-US" altLang="zh-CN" dirty="0"/>
              <a:t>Goggles/Face shield</a:t>
            </a:r>
          </a:p>
          <a:p>
            <a:r>
              <a:rPr lang="en-US" altLang="zh-CN" dirty="0"/>
              <a:t>Gowns</a:t>
            </a:r>
          </a:p>
          <a:p>
            <a:pPr marL="0" indent="0">
              <a:buNone/>
            </a:pPr>
            <a:r>
              <a:rPr lang="en-US" altLang="zh-CN" dirty="0"/>
              <a:t>*Ensure adequate supplies and maintain close contact with vendors related to available materials and inventories</a:t>
            </a:r>
          </a:p>
          <a:p>
            <a:pPr marL="0" indent="0">
              <a:buNone/>
            </a:pPr>
            <a:endParaRPr lang="en-US" altLang="zh-CN" dirty="0"/>
          </a:p>
          <a:p>
            <a:r>
              <a:rPr lang="en-US" dirty="0"/>
              <a:t>FAQ - PPE</a:t>
            </a:r>
            <a:endParaRPr lang="en-US" dirty="0">
              <a:hlinkClick r:id="rId3"/>
            </a:endParaRPr>
          </a:p>
          <a:p>
            <a:r>
              <a:rPr lang="en-US" dirty="0">
                <a:hlinkClick r:id="rId3"/>
              </a:rPr>
              <a:t>https://www.cdc.gov/coronavirus/2019-ncov/hcp/respirator-use-faq.html</a:t>
            </a:r>
            <a:endParaRPr lang="en-US" dirty="0"/>
          </a:p>
        </p:txBody>
      </p:sp>
      <p:pic>
        <p:nvPicPr>
          <p:cNvPr id="4" name="Picture 3">
            <a:extLst>
              <a:ext uri="{FF2B5EF4-FFF2-40B4-BE49-F238E27FC236}">
                <a16:creationId xmlns:a16="http://schemas.microsoft.com/office/drawing/2014/main" id="{ED7BD042-F34D-CA40-B4FE-8E0774ECBCE9}"/>
              </a:ext>
            </a:extLst>
          </p:cNvPr>
          <p:cNvPicPr>
            <a:picLocks noChangeAspect="1"/>
          </p:cNvPicPr>
          <p:nvPr/>
        </p:nvPicPr>
        <p:blipFill rotWithShape="1">
          <a:blip r:embed="rId4"/>
          <a:srcRect l="33333" t="13077" r="33335" b="6924"/>
          <a:stretch/>
        </p:blipFill>
        <p:spPr>
          <a:xfrm>
            <a:off x="8686861" y="1723293"/>
            <a:ext cx="3157374" cy="4104585"/>
          </a:xfrm>
          <a:prstGeom prst="rect">
            <a:avLst/>
          </a:prstGeom>
          <a:ln w="6350">
            <a:solidFill>
              <a:schemeClr val="tx1"/>
            </a:solidFill>
          </a:ln>
        </p:spPr>
      </p:pic>
    </p:spTree>
    <p:extLst>
      <p:ext uri="{BB962C8B-B14F-4D97-AF65-F5344CB8AC3E}">
        <p14:creationId xmlns:p14="http://schemas.microsoft.com/office/powerpoint/2010/main" val="137985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B49A-81BC-474B-AFAA-CB2F258EEE53}"/>
              </a:ext>
            </a:extLst>
          </p:cNvPr>
          <p:cNvSpPr>
            <a:spLocks noGrp="1"/>
          </p:cNvSpPr>
          <p:nvPr>
            <p:ph type="title"/>
          </p:nvPr>
        </p:nvSpPr>
        <p:spPr/>
        <p:txBody>
          <a:bodyPr/>
          <a:lstStyle/>
          <a:p>
            <a:r>
              <a:rPr lang="en-US" dirty="0"/>
              <a:t>Steps to help prevent the spread of COVID-19 </a:t>
            </a:r>
          </a:p>
        </p:txBody>
      </p:sp>
      <p:sp>
        <p:nvSpPr>
          <p:cNvPr id="3" name="Content Placeholder 2">
            <a:extLst>
              <a:ext uri="{FF2B5EF4-FFF2-40B4-BE49-F238E27FC236}">
                <a16:creationId xmlns:a16="http://schemas.microsoft.com/office/drawing/2014/main" id="{4003D08E-27FA-3744-9D2B-C830B620FF76}"/>
              </a:ext>
            </a:extLst>
          </p:cNvPr>
          <p:cNvSpPr>
            <a:spLocks noGrp="1"/>
          </p:cNvSpPr>
          <p:nvPr>
            <p:ph idx="1"/>
          </p:nvPr>
        </p:nvSpPr>
        <p:spPr>
          <a:xfrm>
            <a:off x="677333" y="1237129"/>
            <a:ext cx="10026525" cy="5230906"/>
          </a:xfrm>
        </p:spPr>
        <p:txBody>
          <a:bodyPr>
            <a:normAutofit fontScale="92500" lnSpcReduction="10000"/>
          </a:bodyPr>
          <a:lstStyle/>
          <a:p>
            <a:pPr marL="228600" indent="-228600">
              <a:lnSpc>
                <a:spcPct val="150000"/>
              </a:lnSpc>
              <a:spcBef>
                <a:spcPts val="0"/>
              </a:spcBef>
              <a:buAutoNum type="arabicPeriod"/>
            </a:pPr>
            <a:r>
              <a:rPr lang="en-US" altLang="zh-CN" sz="1600" dirty="0"/>
              <a:t>Establish site level local task force: Director of Operations/EHS and HR Staff</a:t>
            </a:r>
          </a:p>
          <a:p>
            <a:pPr marL="528638" lvl="1" indent="-228600">
              <a:lnSpc>
                <a:spcPct val="150000"/>
              </a:lnSpc>
              <a:spcBef>
                <a:spcPts val="0"/>
              </a:spcBef>
              <a:buFont typeface="+mj-lt"/>
              <a:buAutoNum type="alphaLcPeriod"/>
            </a:pPr>
            <a:r>
              <a:rPr lang="en-US" altLang="zh-CN" sz="1300" dirty="0"/>
              <a:t>For central point of commination; strategy, etc. </a:t>
            </a:r>
          </a:p>
          <a:p>
            <a:pPr marL="228600" indent="-228600">
              <a:lnSpc>
                <a:spcPct val="150000"/>
              </a:lnSpc>
              <a:spcBef>
                <a:spcPts val="0"/>
              </a:spcBef>
              <a:buAutoNum type="arabicPeriod"/>
            </a:pPr>
            <a:r>
              <a:rPr lang="en-US" altLang="zh-CN" sz="1600" dirty="0"/>
              <a:t>Communicate to all site personnel COVID-19 prevention best practices. Consistent Reminders. </a:t>
            </a:r>
          </a:p>
          <a:p>
            <a:pPr marL="528638" lvl="1" indent="-228600">
              <a:lnSpc>
                <a:spcPct val="150000"/>
              </a:lnSpc>
              <a:spcBef>
                <a:spcPts val="0"/>
              </a:spcBef>
              <a:buFont typeface="+mj-lt"/>
              <a:buAutoNum type="alphaLcPeriod"/>
            </a:pPr>
            <a:r>
              <a:rPr lang="en-US" altLang="zh-CN" sz="1300" dirty="0"/>
              <a:t>Via plant postings, email blasts and small group meetings. Keep the team informed.</a:t>
            </a:r>
          </a:p>
          <a:p>
            <a:pPr marL="228600" indent="-228600">
              <a:lnSpc>
                <a:spcPct val="150000"/>
              </a:lnSpc>
              <a:spcBef>
                <a:spcPts val="0"/>
              </a:spcBef>
              <a:buAutoNum type="arabicPeriod"/>
            </a:pPr>
            <a:r>
              <a:rPr lang="en-US" altLang="zh-CN" sz="1600" dirty="0"/>
              <a:t>What to do if sick? Provide guidance to site personnel on steps to take if sick.</a:t>
            </a:r>
          </a:p>
          <a:p>
            <a:pPr marL="228600" indent="-228600">
              <a:lnSpc>
                <a:spcPct val="150000"/>
              </a:lnSpc>
              <a:spcBef>
                <a:spcPts val="0"/>
              </a:spcBef>
              <a:buAutoNum type="arabicPeriod"/>
            </a:pPr>
            <a:r>
              <a:rPr lang="en-US" altLang="zh-CN" sz="1600" dirty="0"/>
              <a:t>How to handle employees who may be ill (location to isolate/medical department).</a:t>
            </a:r>
          </a:p>
          <a:p>
            <a:pPr marL="228600" indent="-228600">
              <a:lnSpc>
                <a:spcPct val="150000"/>
              </a:lnSpc>
              <a:spcBef>
                <a:spcPts val="0"/>
              </a:spcBef>
              <a:buAutoNum type="arabicPeriod"/>
            </a:pPr>
            <a:r>
              <a:rPr lang="en-US" altLang="zh-CN" sz="1600" dirty="0"/>
              <a:t>Identification and protection of “At Risk” personnel. Communicate heightened awareness and PPE guidance for Healthcare workers as well as those routinely deal with the public (shipping/receiving and security personnel, etc.)</a:t>
            </a:r>
          </a:p>
          <a:p>
            <a:pPr marL="228600" indent="-228600">
              <a:lnSpc>
                <a:spcPct val="150000"/>
              </a:lnSpc>
              <a:spcBef>
                <a:spcPts val="0"/>
              </a:spcBef>
              <a:buAutoNum type="arabicPeriod"/>
            </a:pPr>
            <a:r>
              <a:rPr lang="en-US" altLang="zh-CN" sz="1600" dirty="0"/>
              <a:t>Establish enhanced Cleaning Protocols for high touch/high exposure areas</a:t>
            </a:r>
          </a:p>
          <a:p>
            <a:pPr marL="228600" indent="-228600">
              <a:lnSpc>
                <a:spcPct val="150000"/>
              </a:lnSpc>
              <a:spcBef>
                <a:spcPts val="0"/>
              </a:spcBef>
              <a:buFont typeface="Arial" charset="0"/>
              <a:buAutoNum type="arabicPeriod"/>
            </a:pPr>
            <a:r>
              <a:rPr lang="en-US" altLang="zh-CN" sz="1600" dirty="0"/>
              <a:t>Manage needed cleaning supplies, protective materials and PPE (disinfectants; cleaning supplies; hand sanitizer; masks/latex gloves, etc.)---ensure adequate supplies</a:t>
            </a:r>
          </a:p>
          <a:p>
            <a:pPr marL="228600" indent="-228600">
              <a:lnSpc>
                <a:spcPct val="150000"/>
              </a:lnSpc>
              <a:spcBef>
                <a:spcPts val="0"/>
              </a:spcBef>
              <a:buAutoNum type="arabicPeriod"/>
            </a:pPr>
            <a:r>
              <a:rPr lang="en-US" altLang="zh-CN" sz="1600" dirty="0"/>
              <a:t>Implement Meeting Etiquette---</a:t>
            </a:r>
            <a:r>
              <a:rPr lang="en-US" sz="1600" dirty="0"/>
              <a:t>No large face to face meetings (10 people max)</a:t>
            </a:r>
          </a:p>
          <a:p>
            <a:pPr marL="228600" indent="-228600">
              <a:lnSpc>
                <a:spcPct val="150000"/>
              </a:lnSpc>
              <a:spcBef>
                <a:spcPts val="0"/>
              </a:spcBef>
              <a:buAutoNum type="arabicPeriod"/>
            </a:pPr>
            <a:r>
              <a:rPr lang="en-US" altLang="zh-CN" sz="1600" dirty="0"/>
              <a:t>Upgrade Visitor Control protocol (Identify critical visitors and communicate to non-critical visitors the need to eliminate all non-essential visits)</a:t>
            </a:r>
          </a:p>
          <a:p>
            <a:pPr marL="228600" indent="-228600">
              <a:lnSpc>
                <a:spcPct val="150000"/>
              </a:lnSpc>
              <a:spcBef>
                <a:spcPts val="0"/>
              </a:spcBef>
              <a:buAutoNum type="arabicPeriod"/>
            </a:pPr>
            <a:r>
              <a:rPr lang="en-US" altLang="zh-CN" sz="1600" dirty="0"/>
              <a:t>Implement Social Distancing -  Cafeteria/Locker Rooms —avoid grouping and manage locker room accessibility</a:t>
            </a:r>
          </a:p>
        </p:txBody>
      </p:sp>
    </p:spTree>
    <p:extLst>
      <p:ext uri="{BB962C8B-B14F-4D97-AF65-F5344CB8AC3E}">
        <p14:creationId xmlns:p14="http://schemas.microsoft.com/office/powerpoint/2010/main" val="1470225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A004-0CEE-AD48-A7E3-41CC8E3C2708}"/>
              </a:ext>
            </a:extLst>
          </p:cNvPr>
          <p:cNvSpPr>
            <a:spLocks noGrp="1"/>
          </p:cNvSpPr>
          <p:nvPr>
            <p:ph type="title"/>
          </p:nvPr>
        </p:nvSpPr>
        <p:spPr>
          <a:xfrm>
            <a:off x="677334" y="609600"/>
            <a:ext cx="11104358" cy="1320800"/>
          </a:xfrm>
        </p:spPr>
        <p:txBody>
          <a:bodyPr/>
          <a:lstStyle/>
          <a:p>
            <a:r>
              <a:rPr lang="en-US" altLang="zh-CN" dirty="0"/>
              <a:t>8. Implement Meeting Etiquette</a:t>
            </a:r>
            <a:endParaRPr lang="en-US" dirty="0"/>
          </a:p>
        </p:txBody>
      </p:sp>
      <p:sp>
        <p:nvSpPr>
          <p:cNvPr id="3" name="Content Placeholder 2">
            <a:extLst>
              <a:ext uri="{FF2B5EF4-FFF2-40B4-BE49-F238E27FC236}">
                <a16:creationId xmlns:a16="http://schemas.microsoft.com/office/drawing/2014/main" id="{194045BB-B9CF-1840-84AD-1E3C7F62A36E}"/>
              </a:ext>
            </a:extLst>
          </p:cNvPr>
          <p:cNvSpPr>
            <a:spLocks noGrp="1"/>
          </p:cNvSpPr>
          <p:nvPr>
            <p:ph idx="1"/>
          </p:nvPr>
        </p:nvSpPr>
        <p:spPr>
          <a:xfrm>
            <a:off x="677334" y="1723293"/>
            <a:ext cx="9498297" cy="4318070"/>
          </a:xfrm>
        </p:spPr>
        <p:txBody>
          <a:bodyPr>
            <a:normAutofit/>
          </a:bodyPr>
          <a:lstStyle/>
          <a:p>
            <a:pPr marL="0" indent="0">
              <a:buNone/>
            </a:pPr>
            <a:r>
              <a:rPr lang="en-US" b="1" dirty="0">
                <a:solidFill>
                  <a:schemeClr val="tx2">
                    <a:lumMod val="60000"/>
                    <a:lumOff val="40000"/>
                  </a:schemeClr>
                </a:solidFill>
              </a:rPr>
              <a:t>Meeting Guidelines</a:t>
            </a:r>
          </a:p>
          <a:p>
            <a:r>
              <a:rPr lang="en-US" dirty="0"/>
              <a:t>Meetings at company facilities with more than 10 people are prohibited.</a:t>
            </a:r>
          </a:p>
          <a:p>
            <a:r>
              <a:rPr lang="en-US" dirty="0"/>
              <a:t>Use videoconferencing/WebEx/Go To Meeting or similar services for meetings when possible.</a:t>
            </a:r>
          </a:p>
          <a:p>
            <a:r>
              <a:rPr lang="en-US" dirty="0"/>
              <a:t>If in-person meetings are required, meetings are to be held in well-ventilated spaces and participants should practice social distancing by staying at least 6 feet (2 meters) apart.</a:t>
            </a:r>
          </a:p>
          <a:p>
            <a:r>
              <a:rPr lang="en-US" altLang="zh-CN" dirty="0"/>
              <a:t>Have sanitizer available in all meeting rooms.</a:t>
            </a:r>
            <a:endParaRPr lang="en-US" dirty="0"/>
          </a:p>
        </p:txBody>
      </p:sp>
    </p:spTree>
    <p:extLst>
      <p:ext uri="{BB962C8B-B14F-4D97-AF65-F5344CB8AC3E}">
        <p14:creationId xmlns:p14="http://schemas.microsoft.com/office/powerpoint/2010/main" val="1041174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855B-F110-FA43-9F0C-146C0B172279}"/>
              </a:ext>
            </a:extLst>
          </p:cNvPr>
          <p:cNvSpPr>
            <a:spLocks noGrp="1"/>
          </p:cNvSpPr>
          <p:nvPr>
            <p:ph type="title"/>
          </p:nvPr>
        </p:nvSpPr>
        <p:spPr/>
        <p:txBody>
          <a:bodyPr/>
          <a:lstStyle/>
          <a:p>
            <a:r>
              <a:rPr lang="en-US" altLang="zh-CN" dirty="0"/>
              <a:t>9. Visitor Control protocol</a:t>
            </a:r>
            <a:endParaRPr lang="en-US" dirty="0"/>
          </a:p>
        </p:txBody>
      </p:sp>
      <p:sp>
        <p:nvSpPr>
          <p:cNvPr id="3" name="Content Placeholder 2">
            <a:extLst>
              <a:ext uri="{FF2B5EF4-FFF2-40B4-BE49-F238E27FC236}">
                <a16:creationId xmlns:a16="http://schemas.microsoft.com/office/drawing/2014/main" id="{BC1732E2-F4B3-A24F-9675-F678AE0D7EC3}"/>
              </a:ext>
            </a:extLst>
          </p:cNvPr>
          <p:cNvSpPr>
            <a:spLocks noGrp="1"/>
          </p:cNvSpPr>
          <p:nvPr>
            <p:ph idx="1"/>
          </p:nvPr>
        </p:nvSpPr>
        <p:spPr>
          <a:xfrm>
            <a:off x="677333" y="1359877"/>
            <a:ext cx="10483035" cy="5228492"/>
          </a:xfrm>
        </p:spPr>
        <p:txBody>
          <a:bodyPr>
            <a:normAutofit fontScale="92500" lnSpcReduction="10000"/>
          </a:bodyPr>
          <a:lstStyle/>
          <a:p>
            <a:pPr marL="0" indent="0">
              <a:buNone/>
            </a:pPr>
            <a:r>
              <a:rPr lang="en-US" altLang="zh-CN" b="1" dirty="0">
                <a:solidFill>
                  <a:schemeClr val="tx2">
                    <a:lumMod val="60000"/>
                    <a:lumOff val="40000"/>
                  </a:schemeClr>
                </a:solidFill>
              </a:rPr>
              <a:t>Identify essential visitors and communicate to non-essential visitors the need to eliminate all non-essential visits</a:t>
            </a:r>
          </a:p>
          <a:p>
            <a:r>
              <a:rPr lang="en-US" dirty="0"/>
              <a:t>No nonessential visitors are permitted at all company locations until further notice. </a:t>
            </a:r>
          </a:p>
          <a:p>
            <a:r>
              <a:rPr lang="en-US" dirty="0"/>
              <a:t>If the visitor performs services that must be done in our company’s facilities or has business-critical meetings, they are required to complete the COVID-19 Visitor Questionnaire.</a:t>
            </a:r>
          </a:p>
          <a:p>
            <a:r>
              <a:rPr lang="en-US" dirty="0"/>
              <a:t>To protect the health of everyone at our site(s), we will now require additional screening of all visitors prior to entry into our facilities.</a:t>
            </a:r>
          </a:p>
          <a:p>
            <a:r>
              <a:rPr lang="en-US" dirty="0"/>
              <a:t>Effective immediately, all visitors entering our facilities are required to complete the COVID-19 Visitor Questionnaire. If any questions are answered “yes,” access will be denied and the visitor will be asked to reschedule their meeting or make other arrangements.   </a:t>
            </a:r>
          </a:p>
          <a:p>
            <a:r>
              <a:rPr lang="en-US" dirty="0"/>
              <a:t>This process will be administered at the site level using visitor management protocols.</a:t>
            </a:r>
          </a:p>
          <a:p>
            <a:r>
              <a:rPr lang="en-US" dirty="0"/>
              <a:t>Site leadership shall determine those visitors who are essential to run their business and those that are non-essential and manage accordingly.   </a:t>
            </a:r>
          </a:p>
          <a:p>
            <a:endParaRPr lang="en-US" dirty="0"/>
          </a:p>
          <a:p>
            <a:pPr marL="0" indent="0" algn="ctr">
              <a:buNone/>
            </a:pPr>
            <a:r>
              <a:rPr lang="en-US" b="1" i="1" dirty="0">
                <a:solidFill>
                  <a:srgbClr val="C00000"/>
                </a:solidFill>
              </a:rPr>
              <a:t>This is a fluid situation, please proceed with caution when managing this process to ensure we are doing what is best for our employees and business.  </a:t>
            </a:r>
          </a:p>
          <a:p>
            <a:pPr marL="0" indent="0">
              <a:buNone/>
            </a:pPr>
            <a:endParaRPr lang="en-US" dirty="0"/>
          </a:p>
          <a:p>
            <a:endParaRPr lang="en-US" dirty="0"/>
          </a:p>
        </p:txBody>
      </p:sp>
    </p:spTree>
    <p:extLst>
      <p:ext uri="{BB962C8B-B14F-4D97-AF65-F5344CB8AC3E}">
        <p14:creationId xmlns:p14="http://schemas.microsoft.com/office/powerpoint/2010/main" val="4121962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855B-F110-FA43-9F0C-146C0B172279}"/>
              </a:ext>
            </a:extLst>
          </p:cNvPr>
          <p:cNvSpPr>
            <a:spLocks noGrp="1"/>
          </p:cNvSpPr>
          <p:nvPr>
            <p:ph type="title"/>
          </p:nvPr>
        </p:nvSpPr>
        <p:spPr/>
        <p:txBody>
          <a:bodyPr/>
          <a:lstStyle/>
          <a:p>
            <a:r>
              <a:rPr lang="en-US" altLang="zh-CN" dirty="0"/>
              <a:t>10. Implement Social Distancing Protocols</a:t>
            </a:r>
            <a:endParaRPr lang="en-US" dirty="0"/>
          </a:p>
        </p:txBody>
      </p:sp>
      <p:sp>
        <p:nvSpPr>
          <p:cNvPr id="3" name="Content Placeholder 2">
            <a:extLst>
              <a:ext uri="{FF2B5EF4-FFF2-40B4-BE49-F238E27FC236}">
                <a16:creationId xmlns:a16="http://schemas.microsoft.com/office/drawing/2014/main" id="{BC1732E2-F4B3-A24F-9675-F678AE0D7EC3}"/>
              </a:ext>
            </a:extLst>
          </p:cNvPr>
          <p:cNvSpPr>
            <a:spLocks noGrp="1"/>
          </p:cNvSpPr>
          <p:nvPr>
            <p:ph idx="1"/>
          </p:nvPr>
        </p:nvSpPr>
        <p:spPr>
          <a:xfrm>
            <a:off x="677333" y="1359877"/>
            <a:ext cx="7270913" cy="3681046"/>
          </a:xfrm>
        </p:spPr>
        <p:txBody>
          <a:bodyPr>
            <a:normAutofit lnSpcReduction="10000"/>
          </a:bodyPr>
          <a:lstStyle/>
          <a:p>
            <a:pPr marL="0" indent="0">
              <a:spcBef>
                <a:spcPts val="0"/>
              </a:spcBef>
              <a:buNone/>
            </a:pPr>
            <a:r>
              <a:rPr lang="en-US" altLang="zh-CN" b="1" dirty="0">
                <a:solidFill>
                  <a:schemeClr val="tx2">
                    <a:lumMod val="60000"/>
                    <a:lumOff val="40000"/>
                  </a:schemeClr>
                </a:solidFill>
              </a:rPr>
              <a:t>Guidance</a:t>
            </a:r>
          </a:p>
          <a:p>
            <a:pPr>
              <a:spcBef>
                <a:spcPts val="0"/>
              </a:spcBef>
            </a:pPr>
            <a:r>
              <a:rPr lang="en-US" altLang="zh-CN" dirty="0"/>
              <a:t>Maintain safe distance (</a:t>
            </a:r>
            <a:r>
              <a:rPr lang="en-US" dirty="0"/>
              <a:t>If in-person meetings are required, participants should practice social distancing by staying at least 6 feet (2</a:t>
            </a:r>
            <a:r>
              <a:rPr lang="en-US" b="1" i="1" dirty="0"/>
              <a:t> meters) apart. </a:t>
            </a:r>
          </a:p>
          <a:p>
            <a:pPr>
              <a:spcBef>
                <a:spcPts val="0"/>
              </a:spcBef>
            </a:pPr>
            <a:r>
              <a:rPr lang="en-US" dirty="0"/>
              <a:t>Avoid activities that involve close interaction</a:t>
            </a:r>
            <a:endParaRPr lang="en-US" altLang="zh-CN" dirty="0"/>
          </a:p>
          <a:p>
            <a:pPr>
              <a:spcBef>
                <a:spcPts val="0"/>
              </a:spcBef>
            </a:pPr>
            <a:r>
              <a:rPr lang="en-US" dirty="0"/>
              <a:t>Avoid the crowded areas</a:t>
            </a:r>
          </a:p>
          <a:p>
            <a:pPr>
              <a:spcBef>
                <a:spcPts val="0"/>
              </a:spcBef>
            </a:pPr>
            <a:r>
              <a:rPr lang="en-US" dirty="0"/>
              <a:t>Avoid handshakes and hugs</a:t>
            </a:r>
          </a:p>
          <a:p>
            <a:pPr>
              <a:spcBef>
                <a:spcPts val="0"/>
              </a:spcBef>
            </a:pPr>
            <a:r>
              <a:rPr lang="en-US" dirty="0"/>
              <a:t>Avoid schools, movie theaters, sporting events, or other higher mixing areas</a:t>
            </a:r>
          </a:p>
          <a:p>
            <a:pPr>
              <a:spcBef>
                <a:spcPts val="0"/>
              </a:spcBef>
            </a:pPr>
            <a:r>
              <a:rPr lang="en-US" dirty="0"/>
              <a:t>Avoid necessary places like stores during peak hours</a:t>
            </a:r>
          </a:p>
          <a:p>
            <a:pPr>
              <a:spcBef>
                <a:spcPts val="0"/>
              </a:spcBef>
            </a:pPr>
            <a:r>
              <a:rPr lang="en-US" dirty="0"/>
              <a:t>Avoid rush hour and any situation that tends to attract many people</a:t>
            </a:r>
            <a:endParaRPr lang="en-US" altLang="zh-CN" dirty="0"/>
          </a:p>
          <a:p>
            <a:pPr>
              <a:spcBef>
                <a:spcPts val="0"/>
              </a:spcBef>
            </a:pPr>
            <a:r>
              <a:rPr lang="en-US" dirty="0"/>
              <a:t>Be careful with public pens and other such things</a:t>
            </a:r>
            <a:endParaRPr lang="en-US" altLang="zh-CN" dirty="0"/>
          </a:p>
          <a:p>
            <a:pPr>
              <a:spcBef>
                <a:spcPts val="0"/>
              </a:spcBef>
            </a:pPr>
            <a:r>
              <a:rPr lang="en-US" dirty="0"/>
              <a:t>Don’t hold or attend large meetings or gatherings</a:t>
            </a:r>
            <a:endParaRPr lang="en-US" altLang="zh-CN" dirty="0"/>
          </a:p>
        </p:txBody>
      </p:sp>
      <p:sp>
        <p:nvSpPr>
          <p:cNvPr id="4" name="TextBox 3">
            <a:extLst>
              <a:ext uri="{FF2B5EF4-FFF2-40B4-BE49-F238E27FC236}">
                <a16:creationId xmlns:a16="http://schemas.microsoft.com/office/drawing/2014/main" id="{FA8F0E53-41F5-D349-86C6-97EA453FDE2C}"/>
              </a:ext>
            </a:extLst>
          </p:cNvPr>
          <p:cNvSpPr txBox="1"/>
          <p:nvPr/>
        </p:nvSpPr>
        <p:spPr>
          <a:xfrm>
            <a:off x="8062872" y="1359877"/>
            <a:ext cx="3226451" cy="2585323"/>
          </a:xfrm>
          <a:prstGeom prst="rect">
            <a:avLst/>
          </a:prstGeom>
          <a:solidFill>
            <a:schemeClr val="accent1"/>
          </a:solidFill>
        </p:spPr>
        <p:txBody>
          <a:bodyPr wrap="square" numCol="1" rtlCol="0">
            <a:spAutoFit/>
          </a:bodyPr>
          <a:lstStyle/>
          <a:p>
            <a:r>
              <a:rPr lang="en-US" altLang="zh-CN" b="1" dirty="0">
                <a:solidFill>
                  <a:schemeClr val="bg1"/>
                </a:solidFill>
              </a:rPr>
              <a:t>Potential Areas of Risk</a:t>
            </a:r>
          </a:p>
          <a:p>
            <a:pPr marL="285750" indent="-285750">
              <a:buFont typeface="Arial" panose="020B0604020202020204" pitchFamily="34" charset="0"/>
              <a:buChar char="•"/>
            </a:pPr>
            <a:r>
              <a:rPr lang="en-US" altLang="zh-CN" dirty="0">
                <a:solidFill>
                  <a:schemeClr val="tx2"/>
                </a:solidFill>
              </a:rPr>
              <a:t>Cafeterias</a:t>
            </a:r>
          </a:p>
          <a:p>
            <a:pPr marL="285750" indent="-285750">
              <a:buFont typeface="Arial" panose="020B0604020202020204" pitchFamily="34" charset="0"/>
              <a:buChar char="•"/>
            </a:pPr>
            <a:r>
              <a:rPr lang="en-US" altLang="zh-CN" dirty="0">
                <a:solidFill>
                  <a:schemeClr val="tx2"/>
                </a:solidFill>
              </a:rPr>
              <a:t>Luncheons</a:t>
            </a:r>
          </a:p>
          <a:p>
            <a:pPr marL="285750" indent="-285750">
              <a:buFont typeface="Arial" panose="020B0604020202020204" pitchFamily="34" charset="0"/>
              <a:buChar char="•"/>
            </a:pPr>
            <a:r>
              <a:rPr lang="en-US" altLang="zh-CN" dirty="0">
                <a:solidFill>
                  <a:schemeClr val="tx2"/>
                </a:solidFill>
              </a:rPr>
              <a:t>Break Rooms/Areas</a:t>
            </a:r>
          </a:p>
          <a:p>
            <a:pPr marL="285750" indent="-285750">
              <a:buFont typeface="Arial" panose="020B0604020202020204" pitchFamily="34" charset="0"/>
              <a:buChar char="•"/>
            </a:pPr>
            <a:r>
              <a:rPr lang="en-US" altLang="zh-CN" dirty="0">
                <a:solidFill>
                  <a:schemeClr val="tx2"/>
                </a:solidFill>
              </a:rPr>
              <a:t>Copier Rooms</a:t>
            </a:r>
          </a:p>
          <a:p>
            <a:pPr marL="285750" indent="-285750">
              <a:buFont typeface="Arial" panose="020B0604020202020204" pitchFamily="34" charset="0"/>
              <a:buChar char="•"/>
            </a:pPr>
            <a:r>
              <a:rPr lang="en-US" altLang="zh-CN" dirty="0">
                <a:solidFill>
                  <a:schemeClr val="tx2"/>
                </a:solidFill>
              </a:rPr>
              <a:t>Mail Rooms</a:t>
            </a:r>
          </a:p>
          <a:p>
            <a:pPr marL="285750" indent="-285750">
              <a:buFont typeface="Arial" panose="020B0604020202020204" pitchFamily="34" charset="0"/>
              <a:buChar char="•"/>
            </a:pPr>
            <a:r>
              <a:rPr lang="en-US" altLang="zh-CN" dirty="0">
                <a:solidFill>
                  <a:schemeClr val="tx2"/>
                </a:solidFill>
              </a:rPr>
              <a:t>Locker Rooms</a:t>
            </a:r>
          </a:p>
          <a:p>
            <a:pPr marL="285750" indent="-285750">
              <a:buFont typeface="Arial" panose="020B0604020202020204" pitchFamily="34" charset="0"/>
              <a:buChar char="•"/>
            </a:pPr>
            <a:r>
              <a:rPr lang="en-US" altLang="zh-CN" dirty="0">
                <a:solidFill>
                  <a:schemeClr val="tx2"/>
                </a:solidFill>
              </a:rPr>
              <a:t>Town Hall Meetings</a:t>
            </a:r>
          </a:p>
          <a:p>
            <a:pPr marL="285750" indent="-285750">
              <a:buFont typeface="Arial" panose="020B0604020202020204" pitchFamily="34" charset="0"/>
              <a:buChar char="•"/>
            </a:pPr>
            <a:r>
              <a:rPr lang="en-US" altLang="zh-CN" dirty="0">
                <a:solidFill>
                  <a:schemeClr val="tx2"/>
                </a:solidFill>
              </a:rPr>
              <a:t>Safety Meetings</a:t>
            </a:r>
            <a:endParaRPr lang="en-US" dirty="0">
              <a:solidFill>
                <a:schemeClr val="tx2"/>
              </a:solidFill>
            </a:endParaRPr>
          </a:p>
        </p:txBody>
      </p:sp>
      <p:pic>
        <p:nvPicPr>
          <p:cNvPr id="6" name="Graphic 5" descr="Man">
            <a:extLst>
              <a:ext uri="{FF2B5EF4-FFF2-40B4-BE49-F238E27FC236}">
                <a16:creationId xmlns:a16="http://schemas.microsoft.com/office/drawing/2014/main" id="{389B662F-91B1-A048-9768-CA413394FE1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48171" y="4203171"/>
            <a:ext cx="1687918" cy="1687918"/>
          </a:xfrm>
          <a:prstGeom prst="rect">
            <a:avLst/>
          </a:prstGeom>
        </p:spPr>
      </p:pic>
      <p:pic>
        <p:nvPicPr>
          <p:cNvPr id="8" name="Graphic 7" descr="Woman">
            <a:extLst>
              <a:ext uri="{FF2B5EF4-FFF2-40B4-BE49-F238E27FC236}">
                <a16:creationId xmlns:a16="http://schemas.microsoft.com/office/drawing/2014/main" id="{0549209E-5EC0-6F4F-B64B-B54C3715E05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035156" y="4203171"/>
            <a:ext cx="1687918" cy="1687918"/>
          </a:xfrm>
          <a:prstGeom prst="rect">
            <a:avLst/>
          </a:prstGeom>
        </p:spPr>
      </p:pic>
      <p:cxnSp>
        <p:nvCxnSpPr>
          <p:cNvPr id="10" name="Straight Arrow Connector 9">
            <a:extLst>
              <a:ext uri="{FF2B5EF4-FFF2-40B4-BE49-F238E27FC236}">
                <a16:creationId xmlns:a16="http://schemas.microsoft.com/office/drawing/2014/main" id="{FD7D6C60-E086-B74A-B32A-49BC0A5DEC07}"/>
              </a:ext>
            </a:extLst>
          </p:cNvPr>
          <p:cNvCxnSpPr/>
          <p:nvPr/>
        </p:nvCxnSpPr>
        <p:spPr>
          <a:xfrm>
            <a:off x="8496623" y="4994033"/>
            <a:ext cx="1843128" cy="0"/>
          </a:xfrm>
          <a:prstGeom prst="straightConnector1">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9479CC2-3624-8E4D-85E6-AF60DD5D1BF3}"/>
              </a:ext>
            </a:extLst>
          </p:cNvPr>
          <p:cNvSpPr txBox="1"/>
          <p:nvPr/>
        </p:nvSpPr>
        <p:spPr>
          <a:xfrm>
            <a:off x="8811089" y="4686256"/>
            <a:ext cx="1149067" cy="307777"/>
          </a:xfrm>
          <a:prstGeom prst="rect">
            <a:avLst/>
          </a:prstGeom>
          <a:noFill/>
        </p:spPr>
        <p:txBody>
          <a:bodyPr wrap="square" rtlCol="0">
            <a:spAutoFit/>
          </a:bodyPr>
          <a:lstStyle/>
          <a:p>
            <a:pPr algn="ctr"/>
            <a:r>
              <a:rPr lang="en-US" sz="1400" dirty="0"/>
              <a:t>6 feet</a:t>
            </a:r>
          </a:p>
        </p:txBody>
      </p:sp>
      <p:sp>
        <p:nvSpPr>
          <p:cNvPr id="12" name="Rectangle 11">
            <a:extLst>
              <a:ext uri="{FF2B5EF4-FFF2-40B4-BE49-F238E27FC236}">
                <a16:creationId xmlns:a16="http://schemas.microsoft.com/office/drawing/2014/main" id="{E3E48997-DF3C-3F45-B4D9-5CE7B8527C1C}"/>
              </a:ext>
            </a:extLst>
          </p:cNvPr>
          <p:cNvSpPr/>
          <p:nvPr/>
        </p:nvSpPr>
        <p:spPr>
          <a:xfrm>
            <a:off x="785446" y="6129215"/>
            <a:ext cx="8616463" cy="543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07106F0-E591-694A-9E81-81E71A4E67B2}"/>
              </a:ext>
            </a:extLst>
          </p:cNvPr>
          <p:cNvSpPr txBox="1"/>
          <p:nvPr/>
        </p:nvSpPr>
        <p:spPr>
          <a:xfrm>
            <a:off x="727875" y="6211195"/>
            <a:ext cx="8674033" cy="338554"/>
          </a:xfrm>
          <a:prstGeom prst="rect">
            <a:avLst/>
          </a:prstGeom>
          <a:noFill/>
        </p:spPr>
        <p:txBody>
          <a:bodyPr wrap="square" rtlCol="0">
            <a:spAutoFit/>
          </a:bodyPr>
          <a:lstStyle/>
          <a:p>
            <a:pPr algn="ctr"/>
            <a:r>
              <a:rPr lang="en-US" altLang="zh-CN" sz="1600" dirty="0">
                <a:solidFill>
                  <a:schemeClr val="tx2"/>
                </a:solidFill>
              </a:rPr>
              <a:t>*Avoid grouping and actively communicate these expectations</a:t>
            </a:r>
            <a:endParaRPr lang="en-US" sz="1600" dirty="0">
              <a:solidFill>
                <a:schemeClr val="tx2"/>
              </a:solidFill>
            </a:endParaRPr>
          </a:p>
        </p:txBody>
      </p:sp>
      <p:pic>
        <p:nvPicPr>
          <p:cNvPr id="14" name="Graphic 13" descr="Chevron arrows">
            <a:extLst>
              <a:ext uri="{FF2B5EF4-FFF2-40B4-BE49-F238E27FC236}">
                <a16:creationId xmlns:a16="http://schemas.microsoft.com/office/drawing/2014/main" id="{837181E7-661D-4743-B920-C5E5211E1E5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546124" y="5943600"/>
            <a:ext cx="914400" cy="914400"/>
          </a:xfrm>
          <a:prstGeom prst="rect">
            <a:avLst/>
          </a:prstGeom>
        </p:spPr>
      </p:pic>
      <p:pic>
        <p:nvPicPr>
          <p:cNvPr id="15" name="Graphic 14" descr="Chevron arrows RTL">
            <a:extLst>
              <a:ext uri="{FF2B5EF4-FFF2-40B4-BE49-F238E27FC236}">
                <a16:creationId xmlns:a16="http://schemas.microsoft.com/office/drawing/2014/main" id="{68B3600A-6134-3F4A-B6A2-59864E54CBA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12501" y="5943600"/>
            <a:ext cx="914400" cy="914400"/>
          </a:xfrm>
          <a:prstGeom prst="rect">
            <a:avLst/>
          </a:prstGeom>
        </p:spPr>
      </p:pic>
    </p:spTree>
    <p:extLst>
      <p:ext uri="{BB962C8B-B14F-4D97-AF65-F5344CB8AC3E}">
        <p14:creationId xmlns:p14="http://schemas.microsoft.com/office/powerpoint/2010/main" val="2875254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855B-F110-FA43-9F0C-146C0B172279}"/>
              </a:ext>
            </a:extLst>
          </p:cNvPr>
          <p:cNvSpPr>
            <a:spLocks noGrp="1"/>
          </p:cNvSpPr>
          <p:nvPr>
            <p:ph type="title"/>
          </p:nvPr>
        </p:nvSpPr>
        <p:spPr/>
        <p:txBody>
          <a:bodyPr/>
          <a:lstStyle/>
          <a:p>
            <a:r>
              <a:rPr lang="en-US" altLang="zh-CN" dirty="0"/>
              <a:t>10. Implement Social Distancing Protocols</a:t>
            </a:r>
            <a:endParaRPr lang="en-US" dirty="0"/>
          </a:p>
        </p:txBody>
      </p:sp>
      <p:sp>
        <p:nvSpPr>
          <p:cNvPr id="3" name="Content Placeholder 2">
            <a:extLst>
              <a:ext uri="{FF2B5EF4-FFF2-40B4-BE49-F238E27FC236}">
                <a16:creationId xmlns:a16="http://schemas.microsoft.com/office/drawing/2014/main" id="{BC1732E2-F4B3-A24F-9675-F678AE0D7EC3}"/>
              </a:ext>
            </a:extLst>
          </p:cNvPr>
          <p:cNvSpPr>
            <a:spLocks noGrp="1"/>
          </p:cNvSpPr>
          <p:nvPr>
            <p:ph idx="1"/>
          </p:nvPr>
        </p:nvSpPr>
        <p:spPr>
          <a:xfrm>
            <a:off x="677333" y="1359876"/>
            <a:ext cx="6462021" cy="5298832"/>
          </a:xfrm>
        </p:spPr>
        <p:txBody>
          <a:bodyPr>
            <a:normAutofit fontScale="92500" lnSpcReduction="10000"/>
          </a:bodyPr>
          <a:lstStyle/>
          <a:p>
            <a:pPr marL="0" indent="0">
              <a:buNone/>
            </a:pPr>
            <a:r>
              <a:rPr lang="en-US" b="1" dirty="0">
                <a:solidFill>
                  <a:schemeClr val="tx2">
                    <a:lumMod val="60000"/>
                    <a:lumOff val="40000"/>
                  </a:schemeClr>
                </a:solidFill>
              </a:rPr>
              <a:t>What is Social Distancing and how is it achieved? </a:t>
            </a:r>
          </a:p>
          <a:p>
            <a:pPr marL="0" indent="0">
              <a:buNone/>
            </a:pPr>
            <a:r>
              <a:rPr lang="en-US" dirty="0"/>
              <a:t>Social distancing is a practice recommended by public health officials to stop or slow down the spread of contagious diseases. It requires the creation of physical space between individuals who may spread certain infectious diseases. The key is to minimize the number of gatherings as much as possible and to achieve space between individuals when events or activities cannot be modified, postponed, or canceled. Additionally, there is a particular focus on creating space between individuals who have come together on a one-time or rare basis and who have very different travel patterns such as those coming from multiple countries, states or counties. </a:t>
            </a:r>
          </a:p>
          <a:p>
            <a:endParaRPr lang="en-US" dirty="0"/>
          </a:p>
          <a:p>
            <a:pPr marL="0" indent="0">
              <a:buNone/>
            </a:pPr>
            <a:r>
              <a:rPr lang="en-US" b="1" dirty="0">
                <a:solidFill>
                  <a:schemeClr val="tx2">
                    <a:lumMod val="60000"/>
                    <a:lumOff val="40000"/>
                  </a:schemeClr>
                </a:solidFill>
              </a:rPr>
              <a:t>What will this achieve? </a:t>
            </a:r>
          </a:p>
          <a:p>
            <a:pPr marL="0" indent="0">
              <a:buNone/>
            </a:pPr>
            <a:r>
              <a:rPr lang="en-US" dirty="0"/>
              <a:t>The timely implementation of aggressive strategies that create social distance and those that reduce close contact of people not regularly together, including limiting gatherings, has proven effective in prior pandemics at delaying rates of transmission and reducing illness and death. </a:t>
            </a:r>
          </a:p>
        </p:txBody>
      </p:sp>
      <p:pic>
        <p:nvPicPr>
          <p:cNvPr id="16" name="Picture 15">
            <a:extLst>
              <a:ext uri="{FF2B5EF4-FFF2-40B4-BE49-F238E27FC236}">
                <a16:creationId xmlns:a16="http://schemas.microsoft.com/office/drawing/2014/main" id="{B9403C13-A0E1-8546-B012-EADBB7F182BE}"/>
              </a:ext>
            </a:extLst>
          </p:cNvPr>
          <p:cNvPicPr>
            <a:picLocks noChangeAspect="1"/>
          </p:cNvPicPr>
          <p:nvPr/>
        </p:nvPicPr>
        <p:blipFill>
          <a:blip r:embed="rId2"/>
          <a:stretch>
            <a:fillRect/>
          </a:stretch>
        </p:blipFill>
        <p:spPr>
          <a:xfrm>
            <a:off x="7250723" y="2583768"/>
            <a:ext cx="4351474" cy="2522800"/>
          </a:xfrm>
          <a:prstGeom prst="rect">
            <a:avLst/>
          </a:prstGeom>
        </p:spPr>
      </p:pic>
    </p:spTree>
    <p:extLst>
      <p:ext uri="{BB962C8B-B14F-4D97-AF65-F5344CB8AC3E}">
        <p14:creationId xmlns:p14="http://schemas.microsoft.com/office/powerpoint/2010/main" val="2296482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855B-F110-FA43-9F0C-146C0B172279}"/>
              </a:ext>
            </a:extLst>
          </p:cNvPr>
          <p:cNvSpPr>
            <a:spLocks noGrp="1"/>
          </p:cNvSpPr>
          <p:nvPr>
            <p:ph type="title"/>
          </p:nvPr>
        </p:nvSpPr>
        <p:spPr/>
        <p:txBody>
          <a:bodyPr/>
          <a:lstStyle/>
          <a:p>
            <a:r>
              <a:rPr lang="en-US" dirty="0"/>
              <a:t>Action Plans</a:t>
            </a:r>
          </a:p>
        </p:txBody>
      </p:sp>
      <p:sp>
        <p:nvSpPr>
          <p:cNvPr id="3" name="Content Placeholder 2">
            <a:extLst>
              <a:ext uri="{FF2B5EF4-FFF2-40B4-BE49-F238E27FC236}">
                <a16:creationId xmlns:a16="http://schemas.microsoft.com/office/drawing/2014/main" id="{BC1732E2-F4B3-A24F-9675-F678AE0D7EC3}"/>
              </a:ext>
            </a:extLst>
          </p:cNvPr>
          <p:cNvSpPr>
            <a:spLocks noGrp="1"/>
          </p:cNvSpPr>
          <p:nvPr>
            <p:ph idx="1"/>
          </p:nvPr>
        </p:nvSpPr>
        <p:spPr>
          <a:xfrm>
            <a:off x="677333" y="1277815"/>
            <a:ext cx="10647159" cy="5380893"/>
          </a:xfrm>
        </p:spPr>
        <p:txBody>
          <a:bodyPr>
            <a:normAutofit/>
          </a:bodyPr>
          <a:lstStyle/>
          <a:p>
            <a:pPr marL="0" indent="0">
              <a:lnSpc>
                <a:spcPct val="150000"/>
              </a:lnSpc>
              <a:spcBef>
                <a:spcPts val="0"/>
              </a:spcBef>
              <a:buNone/>
            </a:pPr>
            <a:r>
              <a:rPr lang="en-US" altLang="zh-CN" sz="1400" b="1" dirty="0">
                <a:solidFill>
                  <a:schemeClr val="tx2">
                    <a:lumMod val="60000"/>
                    <a:lumOff val="40000"/>
                  </a:schemeClr>
                </a:solidFill>
              </a:rPr>
              <a:t>Summarize in a Site Level Action Plan</a:t>
            </a:r>
          </a:p>
          <a:p>
            <a:pPr marL="228600" indent="-228600">
              <a:lnSpc>
                <a:spcPct val="150000"/>
              </a:lnSpc>
              <a:spcBef>
                <a:spcPts val="0"/>
              </a:spcBef>
              <a:buAutoNum type="arabicPeriod"/>
            </a:pPr>
            <a:r>
              <a:rPr lang="en-US" altLang="zh-CN" sz="1400" dirty="0"/>
              <a:t>Establish site level local task force: Director of Operations/EHS and HR Staff</a:t>
            </a:r>
          </a:p>
          <a:p>
            <a:pPr marL="528638" lvl="1" indent="-228600">
              <a:lnSpc>
                <a:spcPct val="150000"/>
              </a:lnSpc>
              <a:spcBef>
                <a:spcPts val="0"/>
              </a:spcBef>
              <a:buFont typeface="+mj-lt"/>
              <a:buAutoNum type="alphaLcPeriod"/>
            </a:pPr>
            <a:r>
              <a:rPr lang="en-US" altLang="zh-CN" sz="1200" dirty="0"/>
              <a:t>For central point of commination; strategy, etc. </a:t>
            </a:r>
          </a:p>
          <a:p>
            <a:pPr marL="228600" indent="-228600">
              <a:lnSpc>
                <a:spcPct val="150000"/>
              </a:lnSpc>
              <a:spcBef>
                <a:spcPts val="0"/>
              </a:spcBef>
              <a:buAutoNum type="arabicPeriod"/>
            </a:pPr>
            <a:r>
              <a:rPr lang="en-US" altLang="zh-CN" sz="1400" dirty="0"/>
              <a:t>Communicate to all site personnel COVID-19 prevention best practices. Consistent Reminders. </a:t>
            </a:r>
          </a:p>
          <a:p>
            <a:pPr marL="528638" lvl="1" indent="-228600">
              <a:lnSpc>
                <a:spcPct val="150000"/>
              </a:lnSpc>
              <a:spcBef>
                <a:spcPts val="0"/>
              </a:spcBef>
              <a:buFont typeface="+mj-lt"/>
              <a:buAutoNum type="alphaLcPeriod"/>
            </a:pPr>
            <a:r>
              <a:rPr lang="en-US" altLang="zh-CN" sz="1200" dirty="0"/>
              <a:t>Via plant postings, email blasts and small group meetings. Keep the team informed.</a:t>
            </a:r>
          </a:p>
          <a:p>
            <a:pPr marL="228600" indent="-228600">
              <a:lnSpc>
                <a:spcPct val="150000"/>
              </a:lnSpc>
              <a:spcBef>
                <a:spcPts val="0"/>
              </a:spcBef>
              <a:buAutoNum type="arabicPeriod"/>
            </a:pPr>
            <a:r>
              <a:rPr lang="en-US" altLang="zh-CN" sz="1400" dirty="0"/>
              <a:t>What to do if sick? Provide guidance to site personnel on steps to take if sick.</a:t>
            </a:r>
          </a:p>
          <a:p>
            <a:pPr marL="228600" indent="-228600">
              <a:lnSpc>
                <a:spcPct val="150000"/>
              </a:lnSpc>
              <a:spcBef>
                <a:spcPts val="0"/>
              </a:spcBef>
              <a:buAutoNum type="arabicPeriod"/>
            </a:pPr>
            <a:r>
              <a:rPr lang="en-US" altLang="zh-CN" sz="1400" dirty="0"/>
              <a:t>How to handle employees who may be ill (location to isolate/medical department).</a:t>
            </a:r>
          </a:p>
          <a:p>
            <a:pPr marL="228600" indent="-228600">
              <a:lnSpc>
                <a:spcPct val="150000"/>
              </a:lnSpc>
              <a:spcBef>
                <a:spcPts val="0"/>
              </a:spcBef>
              <a:buAutoNum type="arabicPeriod"/>
            </a:pPr>
            <a:r>
              <a:rPr lang="en-US" altLang="zh-CN" sz="1400" dirty="0"/>
              <a:t>Identification and protection of “At Risk” personnel. Communicate heightened awareness and PPE guidance for Healthcare workers as well as those routinely deal with the public (shipping/receiving and security personnel, etc.)</a:t>
            </a:r>
          </a:p>
          <a:p>
            <a:pPr marL="228600" indent="-228600">
              <a:lnSpc>
                <a:spcPct val="150000"/>
              </a:lnSpc>
              <a:spcBef>
                <a:spcPts val="0"/>
              </a:spcBef>
              <a:buAutoNum type="arabicPeriod"/>
            </a:pPr>
            <a:r>
              <a:rPr lang="en-US" altLang="zh-CN" sz="1400" dirty="0"/>
              <a:t>Establish enhanced Cleaning Protocols for high touch/high exposure areas</a:t>
            </a:r>
          </a:p>
          <a:p>
            <a:pPr marL="228600" indent="-228600">
              <a:lnSpc>
                <a:spcPct val="150000"/>
              </a:lnSpc>
              <a:spcBef>
                <a:spcPts val="0"/>
              </a:spcBef>
              <a:buFont typeface="Arial" charset="0"/>
              <a:buAutoNum type="arabicPeriod"/>
            </a:pPr>
            <a:r>
              <a:rPr lang="en-US" altLang="zh-CN" sz="1400" dirty="0"/>
              <a:t>Manage needed cleaning supplies, protective materials and PPE (disinfectants; cleaning supplies; hand sanitizer; masks/latex gloves, etc.)---ensure adequate supplies</a:t>
            </a:r>
          </a:p>
          <a:p>
            <a:pPr marL="228600" indent="-228600">
              <a:lnSpc>
                <a:spcPct val="150000"/>
              </a:lnSpc>
              <a:spcBef>
                <a:spcPts val="0"/>
              </a:spcBef>
              <a:buAutoNum type="arabicPeriod"/>
            </a:pPr>
            <a:r>
              <a:rPr lang="en-US" altLang="zh-CN" sz="1400" dirty="0"/>
              <a:t>Implement Meeting Etiquette---</a:t>
            </a:r>
            <a:r>
              <a:rPr lang="en-US" sz="1400" dirty="0"/>
              <a:t>No large face to face meetings (10 people max)</a:t>
            </a:r>
          </a:p>
          <a:p>
            <a:pPr marL="228600" indent="-228600">
              <a:lnSpc>
                <a:spcPct val="150000"/>
              </a:lnSpc>
              <a:spcBef>
                <a:spcPts val="0"/>
              </a:spcBef>
              <a:buAutoNum type="arabicPeriod"/>
            </a:pPr>
            <a:r>
              <a:rPr lang="en-US" altLang="zh-CN" sz="1400" dirty="0"/>
              <a:t>Upgrade Visitor Control protocol (Identify critical visitors and communicate to non-critical visitors the need to eliminate all non-essential visits)</a:t>
            </a:r>
          </a:p>
          <a:p>
            <a:pPr marL="228600" indent="-228600">
              <a:lnSpc>
                <a:spcPct val="150000"/>
              </a:lnSpc>
              <a:spcBef>
                <a:spcPts val="0"/>
              </a:spcBef>
              <a:buAutoNum type="arabicPeriod"/>
            </a:pPr>
            <a:r>
              <a:rPr lang="en-US" altLang="zh-CN" sz="1400" dirty="0"/>
              <a:t>Implement Social Distancing -  Cafeteria/Locker Rooms —avoid grouping and manage locker room accessibility</a:t>
            </a:r>
            <a:endParaRPr lang="en-US" altLang="zh-CN" sz="1250" dirty="0"/>
          </a:p>
        </p:txBody>
      </p:sp>
    </p:spTree>
    <p:extLst>
      <p:ext uri="{BB962C8B-B14F-4D97-AF65-F5344CB8AC3E}">
        <p14:creationId xmlns:p14="http://schemas.microsoft.com/office/powerpoint/2010/main" val="253374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B791-A4A4-AA45-B6C1-93E3A12E8ACE}"/>
              </a:ext>
            </a:extLst>
          </p:cNvPr>
          <p:cNvSpPr>
            <a:spLocks noGrp="1"/>
          </p:cNvSpPr>
          <p:nvPr>
            <p:ph type="title"/>
          </p:nvPr>
        </p:nvSpPr>
        <p:spPr/>
        <p:txBody>
          <a:bodyPr/>
          <a:lstStyle/>
          <a:p>
            <a:r>
              <a:rPr lang="en-US" altLang="zh-CN" dirty="0"/>
              <a:t>1. Establish site level local task force</a:t>
            </a:r>
            <a:endParaRPr lang="en-US" dirty="0"/>
          </a:p>
        </p:txBody>
      </p:sp>
      <p:sp>
        <p:nvSpPr>
          <p:cNvPr id="3" name="Content Placeholder 2">
            <a:extLst>
              <a:ext uri="{FF2B5EF4-FFF2-40B4-BE49-F238E27FC236}">
                <a16:creationId xmlns:a16="http://schemas.microsoft.com/office/drawing/2014/main" id="{AFF63763-8DCC-DF4D-94B4-3851324FFD7A}"/>
              </a:ext>
            </a:extLst>
          </p:cNvPr>
          <p:cNvSpPr>
            <a:spLocks noGrp="1"/>
          </p:cNvSpPr>
          <p:nvPr>
            <p:ph idx="1"/>
          </p:nvPr>
        </p:nvSpPr>
        <p:spPr>
          <a:xfrm>
            <a:off x="677333" y="1699847"/>
            <a:ext cx="9685867" cy="4341516"/>
          </a:xfrm>
        </p:spPr>
        <p:txBody>
          <a:bodyPr/>
          <a:lstStyle/>
          <a:p>
            <a:pPr marL="0" indent="0">
              <a:buNone/>
            </a:pPr>
            <a:r>
              <a:rPr lang="en-US" altLang="zh-CN" b="1" dirty="0">
                <a:solidFill>
                  <a:schemeClr val="tx2">
                    <a:lumMod val="60000"/>
                    <a:lumOff val="40000"/>
                  </a:schemeClr>
                </a:solidFill>
              </a:rPr>
              <a:t>COVID 19 Task Force</a:t>
            </a:r>
          </a:p>
          <a:p>
            <a:r>
              <a:rPr lang="en-US" altLang="zh-CN" dirty="0"/>
              <a:t>The Director of Operations or site leader, along with HR/EHS and operations leadership shall develop team to execute strategy as it relates to the implementation of COVID-19 systems.</a:t>
            </a:r>
          </a:p>
          <a:p>
            <a:r>
              <a:rPr lang="en-US" altLang="zh-CN" dirty="0"/>
              <a:t>This team shall establish a cadence of regular meetings (at least once per day) to address concerns relate to COVID-19 task management. For central point of commination; strategy, etc. </a:t>
            </a:r>
          </a:p>
          <a:p>
            <a:r>
              <a:rPr lang="en-US" altLang="zh-CN" dirty="0"/>
              <a:t>Need a consistent, unified message. </a:t>
            </a:r>
          </a:p>
          <a:p>
            <a:r>
              <a:rPr lang="en-US" altLang="zh-CN" dirty="0"/>
              <a:t>Progress shall be tracked and documented.</a:t>
            </a:r>
          </a:p>
        </p:txBody>
      </p:sp>
    </p:spTree>
    <p:extLst>
      <p:ext uri="{BB962C8B-B14F-4D97-AF65-F5344CB8AC3E}">
        <p14:creationId xmlns:p14="http://schemas.microsoft.com/office/powerpoint/2010/main" val="280534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B7EBC-97F1-AA4F-95C0-891D765B664C}"/>
              </a:ext>
            </a:extLst>
          </p:cNvPr>
          <p:cNvSpPr>
            <a:spLocks noGrp="1"/>
          </p:cNvSpPr>
          <p:nvPr>
            <p:ph type="title"/>
          </p:nvPr>
        </p:nvSpPr>
        <p:spPr/>
        <p:txBody>
          <a:bodyPr/>
          <a:lstStyle/>
          <a:p>
            <a:r>
              <a:rPr lang="en-US" altLang="zh-CN" dirty="0"/>
              <a:t>2. Communicate to all site personnel COVID-19 Prevention best practices</a:t>
            </a:r>
            <a:endParaRPr lang="en-US" dirty="0"/>
          </a:p>
        </p:txBody>
      </p:sp>
      <p:sp>
        <p:nvSpPr>
          <p:cNvPr id="3" name="Content Placeholder 2">
            <a:extLst>
              <a:ext uri="{FF2B5EF4-FFF2-40B4-BE49-F238E27FC236}">
                <a16:creationId xmlns:a16="http://schemas.microsoft.com/office/drawing/2014/main" id="{120F3801-B590-714D-B46B-BF868745F20D}"/>
              </a:ext>
            </a:extLst>
          </p:cNvPr>
          <p:cNvSpPr>
            <a:spLocks noGrp="1"/>
          </p:cNvSpPr>
          <p:nvPr>
            <p:ph idx="1"/>
          </p:nvPr>
        </p:nvSpPr>
        <p:spPr>
          <a:xfrm>
            <a:off x="677333" y="1641231"/>
            <a:ext cx="10002389" cy="4947138"/>
          </a:xfrm>
        </p:spPr>
        <p:txBody>
          <a:bodyPr>
            <a:normAutofit fontScale="92500" lnSpcReduction="20000"/>
          </a:bodyPr>
          <a:lstStyle/>
          <a:p>
            <a:pPr marL="0" indent="0">
              <a:buNone/>
            </a:pPr>
            <a:r>
              <a:rPr lang="en-US" b="1" dirty="0"/>
              <a:t>Practice good hygiene </a:t>
            </a:r>
          </a:p>
          <a:p>
            <a:r>
              <a:rPr lang="en-US" dirty="0"/>
              <a:t>Stop handshaking – use other noncontact methods of greeting (smiles, waves, be creative)</a:t>
            </a:r>
          </a:p>
          <a:p>
            <a:r>
              <a:rPr lang="en-US" dirty="0"/>
              <a:t>Clean hands at the door and schedule regular hand washing reminders by email</a:t>
            </a:r>
          </a:p>
          <a:p>
            <a:r>
              <a:rPr lang="en-US" dirty="0"/>
              <a:t>Create habits and reminders to avoid touching their faces and cover coughs and sneezes</a:t>
            </a:r>
          </a:p>
          <a:p>
            <a:r>
              <a:rPr lang="en-US" dirty="0"/>
              <a:t>Disinfect surfaces like doorknobs, tables, desks, and handrails regularly – increase frequency</a:t>
            </a:r>
          </a:p>
          <a:p>
            <a:r>
              <a:rPr lang="en-US" dirty="0"/>
              <a:t>Increase ventilation by opening windows if feasible</a:t>
            </a:r>
          </a:p>
          <a:p>
            <a:pPr marL="0" indent="0">
              <a:buNone/>
            </a:pPr>
            <a:r>
              <a:rPr lang="en-US" b="1" dirty="0"/>
              <a:t>Be careful with meetings and travel </a:t>
            </a:r>
          </a:p>
          <a:p>
            <a:r>
              <a:rPr lang="en-US" dirty="0"/>
              <a:t>Business air travel and business conferences are prohibited until further notice</a:t>
            </a:r>
          </a:p>
          <a:p>
            <a:r>
              <a:rPr lang="en-US" dirty="0"/>
              <a:t>Employees who travel to a high-risk area as identified by the United States Center for Disease Control (CDC) for personal reasons (e.g., vacation) are to notify their Human Resources Department and will be advised on protocol for returning to work</a:t>
            </a:r>
          </a:p>
          <a:p>
            <a:r>
              <a:rPr lang="en-US" dirty="0"/>
              <a:t>Meetings at our facilities with more than 10 people are prohibited</a:t>
            </a:r>
          </a:p>
          <a:p>
            <a:r>
              <a:rPr lang="en-US" dirty="0"/>
              <a:t>Use videoconferencing/WebEx/Go To Meeting or similar program for meetings when possible</a:t>
            </a:r>
          </a:p>
          <a:p>
            <a:r>
              <a:rPr lang="en-US" dirty="0"/>
              <a:t>If in-person meetings are required, meetings are to be held in well-ventilated spaces and participants should practice social distancing by staying at least 2 meters (6 feet) apart</a:t>
            </a:r>
          </a:p>
          <a:p>
            <a:endParaRPr lang="en-US" dirty="0"/>
          </a:p>
        </p:txBody>
      </p:sp>
    </p:spTree>
    <p:extLst>
      <p:ext uri="{BB962C8B-B14F-4D97-AF65-F5344CB8AC3E}">
        <p14:creationId xmlns:p14="http://schemas.microsoft.com/office/powerpoint/2010/main" val="18582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D28B776-BA89-FB4C-942A-0174E439FFE5}"/>
              </a:ext>
            </a:extLst>
          </p:cNvPr>
          <p:cNvSpPr/>
          <p:nvPr/>
        </p:nvSpPr>
        <p:spPr>
          <a:xfrm>
            <a:off x="785446" y="6129215"/>
            <a:ext cx="8616463" cy="543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8786F4-1754-6341-97BF-F8B76754D113}"/>
              </a:ext>
            </a:extLst>
          </p:cNvPr>
          <p:cNvSpPr>
            <a:spLocks noGrp="1"/>
          </p:cNvSpPr>
          <p:nvPr>
            <p:ph type="title"/>
          </p:nvPr>
        </p:nvSpPr>
        <p:spPr/>
        <p:txBody>
          <a:bodyPr/>
          <a:lstStyle/>
          <a:p>
            <a:r>
              <a:rPr lang="en-US" altLang="zh-CN" dirty="0"/>
              <a:t>2. Communicate to all site personnel COVID-19 Prevention best practices</a:t>
            </a:r>
            <a:endParaRPr lang="en-US" dirty="0"/>
          </a:p>
        </p:txBody>
      </p:sp>
      <p:sp>
        <p:nvSpPr>
          <p:cNvPr id="3" name="Content Placeholder 2">
            <a:extLst>
              <a:ext uri="{FF2B5EF4-FFF2-40B4-BE49-F238E27FC236}">
                <a16:creationId xmlns:a16="http://schemas.microsoft.com/office/drawing/2014/main" id="{1E4A8488-66AA-CC4B-8A9B-066347CF69D3}"/>
              </a:ext>
            </a:extLst>
          </p:cNvPr>
          <p:cNvSpPr>
            <a:spLocks noGrp="1"/>
          </p:cNvSpPr>
          <p:nvPr>
            <p:ph idx="1"/>
          </p:nvPr>
        </p:nvSpPr>
        <p:spPr>
          <a:xfrm>
            <a:off x="677333" y="1723293"/>
            <a:ext cx="10389251" cy="4318070"/>
          </a:xfrm>
        </p:spPr>
        <p:txBody>
          <a:bodyPr>
            <a:normAutofit fontScale="92500" lnSpcReduction="20000"/>
          </a:bodyPr>
          <a:lstStyle/>
          <a:p>
            <a:pPr marL="0" indent="0">
              <a:buNone/>
            </a:pPr>
            <a:r>
              <a:rPr lang="en-US" b="1" dirty="0"/>
              <a:t>Handle food carefully </a:t>
            </a:r>
          </a:p>
          <a:p>
            <a:r>
              <a:rPr lang="en-US" dirty="0"/>
              <a:t>Eliminate food sharing</a:t>
            </a:r>
          </a:p>
          <a:p>
            <a:r>
              <a:rPr lang="en-US" dirty="0"/>
              <a:t>Ensure cafeteria staff and their close contacts practice strict hygiene</a:t>
            </a:r>
          </a:p>
          <a:p>
            <a:pPr marL="0" indent="0">
              <a:buNone/>
            </a:pPr>
            <a:r>
              <a:rPr lang="en-US" b="1" dirty="0"/>
              <a:t>Stay home if… </a:t>
            </a:r>
          </a:p>
          <a:p>
            <a:r>
              <a:rPr lang="en-US" dirty="0"/>
              <a:t>They are feeling sick </a:t>
            </a:r>
          </a:p>
          <a:p>
            <a:r>
              <a:rPr lang="en-US" dirty="0"/>
              <a:t>They have a sick family member in their home</a:t>
            </a:r>
          </a:p>
          <a:p>
            <a:pPr marL="0" indent="0">
              <a:buNone/>
            </a:pPr>
            <a:r>
              <a:rPr lang="en-US" b="1" dirty="0">
                <a:solidFill>
                  <a:schemeClr val="tx2">
                    <a:lumMod val="60000"/>
                    <a:lumOff val="40000"/>
                  </a:schemeClr>
                </a:solidFill>
              </a:rPr>
              <a:t>Repeatedly, creatively, and thoroughly encourage employees and others to take the following steps. </a:t>
            </a:r>
            <a:r>
              <a:rPr lang="en-US" dirty="0"/>
              <a:t>Wash your hands often with soap and warm water for at least 20 seconds. If soap and water are not available, use an alcohol-based hand sanitizer.</a:t>
            </a:r>
          </a:p>
          <a:p>
            <a:pPr lvl="0">
              <a:spcBef>
                <a:spcPts val="200"/>
              </a:spcBef>
            </a:pPr>
            <a:r>
              <a:rPr lang="en-US" dirty="0"/>
              <a:t>Avoid touching your eyes, nose, and mouth with unwashed hands</a:t>
            </a:r>
          </a:p>
          <a:p>
            <a:pPr lvl="0">
              <a:spcBef>
                <a:spcPts val="200"/>
              </a:spcBef>
            </a:pPr>
            <a:r>
              <a:rPr lang="en-US" dirty="0"/>
              <a:t>Avoid close contact with others, especially those who are sick</a:t>
            </a:r>
          </a:p>
          <a:p>
            <a:pPr lvl="0">
              <a:spcBef>
                <a:spcPts val="200"/>
              </a:spcBef>
            </a:pPr>
            <a:r>
              <a:rPr lang="en-US" dirty="0"/>
              <a:t>Refrain from shaking hands with others for the time being</a:t>
            </a:r>
          </a:p>
          <a:p>
            <a:pPr lvl="0">
              <a:spcBef>
                <a:spcPts val="200"/>
              </a:spcBef>
            </a:pPr>
            <a:r>
              <a:rPr lang="en-US" dirty="0"/>
              <a:t>Cover your cough or sneeze with a tissue, then throw the tissue in the trash</a:t>
            </a:r>
          </a:p>
          <a:p>
            <a:pPr lvl="0">
              <a:spcBef>
                <a:spcPts val="200"/>
              </a:spcBef>
            </a:pPr>
            <a:r>
              <a:rPr lang="en-US" dirty="0"/>
              <a:t>Clean and disinfect frequently touched objects and surfaces</a:t>
            </a:r>
          </a:p>
          <a:p>
            <a:pPr lvl="0">
              <a:spcBef>
                <a:spcPts val="200"/>
              </a:spcBef>
            </a:pPr>
            <a:r>
              <a:rPr lang="en-US" dirty="0"/>
              <a:t>Perhaps the most important message you can give to employees: stay home when you are sick</a:t>
            </a:r>
          </a:p>
        </p:txBody>
      </p:sp>
      <p:sp>
        <p:nvSpPr>
          <p:cNvPr id="4" name="TextBox 3">
            <a:extLst>
              <a:ext uri="{FF2B5EF4-FFF2-40B4-BE49-F238E27FC236}">
                <a16:creationId xmlns:a16="http://schemas.microsoft.com/office/drawing/2014/main" id="{D877CD97-DF32-D243-B1E5-FB554E44A9BF}"/>
              </a:ext>
            </a:extLst>
          </p:cNvPr>
          <p:cNvSpPr txBox="1"/>
          <p:nvPr/>
        </p:nvSpPr>
        <p:spPr>
          <a:xfrm>
            <a:off x="727875" y="6211195"/>
            <a:ext cx="8674033" cy="369332"/>
          </a:xfrm>
          <a:prstGeom prst="rect">
            <a:avLst/>
          </a:prstGeom>
          <a:noFill/>
        </p:spPr>
        <p:txBody>
          <a:bodyPr wrap="square" rtlCol="0">
            <a:spAutoFit/>
          </a:bodyPr>
          <a:lstStyle/>
          <a:p>
            <a:pPr algn="ctr"/>
            <a:r>
              <a:rPr lang="en-US" dirty="0">
                <a:solidFill>
                  <a:schemeClr val="tx2"/>
                </a:solidFill>
              </a:rPr>
              <a:t>The best way to prevent infection is to avoid exposure</a:t>
            </a:r>
          </a:p>
        </p:txBody>
      </p:sp>
      <p:pic>
        <p:nvPicPr>
          <p:cNvPr id="6" name="Graphic 5" descr="Chevron arrows">
            <a:extLst>
              <a:ext uri="{FF2B5EF4-FFF2-40B4-BE49-F238E27FC236}">
                <a16:creationId xmlns:a16="http://schemas.microsoft.com/office/drawing/2014/main" id="{BA15E43E-4D25-334E-BD39-BC886F43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46124" y="5943600"/>
            <a:ext cx="914400" cy="914400"/>
          </a:xfrm>
          <a:prstGeom prst="rect">
            <a:avLst/>
          </a:prstGeom>
        </p:spPr>
      </p:pic>
      <p:pic>
        <p:nvPicPr>
          <p:cNvPr id="8" name="Graphic 7" descr="Chevron arrows RTL">
            <a:extLst>
              <a:ext uri="{FF2B5EF4-FFF2-40B4-BE49-F238E27FC236}">
                <a16:creationId xmlns:a16="http://schemas.microsoft.com/office/drawing/2014/main" id="{61C0ACD3-77D2-F942-8FF0-F2B50E2F16B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2501" y="5943600"/>
            <a:ext cx="914400" cy="914400"/>
          </a:xfrm>
          <a:prstGeom prst="rect">
            <a:avLst/>
          </a:prstGeom>
        </p:spPr>
      </p:pic>
    </p:spTree>
    <p:extLst>
      <p:ext uri="{BB962C8B-B14F-4D97-AF65-F5344CB8AC3E}">
        <p14:creationId xmlns:p14="http://schemas.microsoft.com/office/powerpoint/2010/main" val="348397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AB078-2A35-634A-BE4E-10F8A84560BF}"/>
              </a:ext>
            </a:extLst>
          </p:cNvPr>
          <p:cNvSpPr>
            <a:spLocks noGrp="1"/>
          </p:cNvSpPr>
          <p:nvPr>
            <p:ph type="title"/>
          </p:nvPr>
        </p:nvSpPr>
        <p:spPr/>
        <p:txBody>
          <a:bodyPr/>
          <a:lstStyle/>
          <a:p>
            <a:r>
              <a:rPr lang="en-US" altLang="zh-CN" dirty="0"/>
              <a:t>2. Communicate to all site personnel COVID-19 Prevention best practices</a:t>
            </a:r>
            <a:endParaRPr lang="en-US" dirty="0"/>
          </a:p>
        </p:txBody>
      </p:sp>
      <p:sp>
        <p:nvSpPr>
          <p:cNvPr id="3" name="Content Placeholder 2">
            <a:extLst>
              <a:ext uri="{FF2B5EF4-FFF2-40B4-BE49-F238E27FC236}">
                <a16:creationId xmlns:a16="http://schemas.microsoft.com/office/drawing/2014/main" id="{ED9D2A13-65D9-3B42-9CEB-28D777C8C26A}"/>
              </a:ext>
            </a:extLst>
          </p:cNvPr>
          <p:cNvSpPr>
            <a:spLocks noGrp="1"/>
          </p:cNvSpPr>
          <p:nvPr>
            <p:ph idx="1"/>
          </p:nvPr>
        </p:nvSpPr>
        <p:spPr>
          <a:xfrm>
            <a:off x="677334" y="1641231"/>
            <a:ext cx="10213404" cy="4400131"/>
          </a:xfrm>
        </p:spPr>
        <p:txBody>
          <a:bodyPr>
            <a:normAutofit fontScale="92500" lnSpcReduction="20000"/>
          </a:bodyPr>
          <a:lstStyle/>
          <a:p>
            <a:pPr marL="0" indent="0">
              <a:buNone/>
            </a:pPr>
            <a:r>
              <a:rPr lang="en-US" b="1" dirty="0">
                <a:solidFill>
                  <a:schemeClr val="tx2">
                    <a:lumMod val="60000"/>
                    <a:lumOff val="40000"/>
                  </a:schemeClr>
                </a:solidFill>
              </a:rPr>
              <a:t>Repeatedly, creatively, and thoroughly encourage employees and others to take the following steps. </a:t>
            </a:r>
            <a:r>
              <a:rPr lang="en-US" dirty="0"/>
              <a:t>As an employer, we should be doing the following:</a:t>
            </a:r>
          </a:p>
          <a:p>
            <a:pPr lvl="0"/>
            <a:r>
              <a:rPr lang="en-US" dirty="0"/>
              <a:t>Ensure that employees have ample facilities to wash their hands, including warm water and soap, and that third-party cleaning/custodial schedules are accelerated.</a:t>
            </a:r>
          </a:p>
          <a:p>
            <a:pPr lvl="0"/>
            <a:r>
              <a:rPr lang="en-US" dirty="0"/>
              <a:t>Evaluate your remote work capacities and policies. WebEx/Teleconference or use other remote work tools in lieu of meeting in person. </a:t>
            </a:r>
          </a:p>
          <a:p>
            <a:pPr lvl="0"/>
            <a:r>
              <a:rPr lang="en-US" dirty="0"/>
              <a:t>Consider staggering employee starting and departing times, along with lunch and break periods, to minimize overcrowding in common areas such as elevators, break rooms, etc.</a:t>
            </a:r>
          </a:p>
          <a:p>
            <a:pPr lvl="0"/>
            <a:r>
              <a:rPr lang="en-US" dirty="0"/>
              <a:t>Consider staggering production times and schedules to minimize employee interaction. Review if this is feasible/possible.</a:t>
            </a:r>
          </a:p>
          <a:p>
            <a:pPr lvl="0"/>
            <a:r>
              <a:rPr lang="en-US" dirty="0"/>
              <a:t>Have a single point of contact for employees for all concerns that arise relating to health and safety.</a:t>
            </a:r>
          </a:p>
          <a:p>
            <a:pPr lvl="0"/>
            <a:r>
              <a:rPr lang="en-US" dirty="0"/>
              <a:t>Follow updates from the CDC and the World Health Organization (WHO) regarding additional precautions.</a:t>
            </a:r>
          </a:p>
          <a:p>
            <a:pPr lvl="0"/>
            <a:r>
              <a:rPr lang="en-US" dirty="0"/>
              <a:t>Keep postings, poster and new development in front of people.</a:t>
            </a:r>
          </a:p>
          <a:p>
            <a:endParaRPr lang="en-US" dirty="0"/>
          </a:p>
        </p:txBody>
      </p:sp>
      <p:sp>
        <p:nvSpPr>
          <p:cNvPr id="6" name="Rectangle 5">
            <a:extLst>
              <a:ext uri="{FF2B5EF4-FFF2-40B4-BE49-F238E27FC236}">
                <a16:creationId xmlns:a16="http://schemas.microsoft.com/office/drawing/2014/main" id="{55A2D578-37C3-7648-AAFE-33649E31723A}"/>
              </a:ext>
            </a:extLst>
          </p:cNvPr>
          <p:cNvSpPr/>
          <p:nvPr/>
        </p:nvSpPr>
        <p:spPr>
          <a:xfrm>
            <a:off x="785446" y="6129215"/>
            <a:ext cx="8616463" cy="543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547058E-C171-C445-B1CA-937966923C54}"/>
              </a:ext>
            </a:extLst>
          </p:cNvPr>
          <p:cNvSpPr txBox="1"/>
          <p:nvPr/>
        </p:nvSpPr>
        <p:spPr>
          <a:xfrm>
            <a:off x="727875" y="6211195"/>
            <a:ext cx="8674033" cy="369332"/>
          </a:xfrm>
          <a:prstGeom prst="rect">
            <a:avLst/>
          </a:prstGeom>
          <a:noFill/>
        </p:spPr>
        <p:txBody>
          <a:bodyPr wrap="square" rtlCol="0">
            <a:spAutoFit/>
          </a:bodyPr>
          <a:lstStyle/>
          <a:p>
            <a:pPr algn="ctr"/>
            <a:r>
              <a:rPr lang="en-US" dirty="0">
                <a:solidFill>
                  <a:schemeClr val="tx2"/>
                </a:solidFill>
              </a:rPr>
              <a:t>The best way to prevent infection is to avoid exposure</a:t>
            </a:r>
          </a:p>
        </p:txBody>
      </p:sp>
      <p:pic>
        <p:nvPicPr>
          <p:cNvPr id="8" name="Graphic 7" descr="Chevron arrows">
            <a:extLst>
              <a:ext uri="{FF2B5EF4-FFF2-40B4-BE49-F238E27FC236}">
                <a16:creationId xmlns:a16="http://schemas.microsoft.com/office/drawing/2014/main" id="{A5729B15-4822-A542-9939-E58E349857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46124" y="5943600"/>
            <a:ext cx="914400" cy="914400"/>
          </a:xfrm>
          <a:prstGeom prst="rect">
            <a:avLst/>
          </a:prstGeom>
        </p:spPr>
      </p:pic>
      <p:pic>
        <p:nvPicPr>
          <p:cNvPr id="9" name="Graphic 8" descr="Chevron arrows RTL">
            <a:extLst>
              <a:ext uri="{FF2B5EF4-FFF2-40B4-BE49-F238E27FC236}">
                <a16:creationId xmlns:a16="http://schemas.microsoft.com/office/drawing/2014/main" id="{A43033C6-EEEC-9045-9BE5-A5DFD0D395D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2501" y="5943600"/>
            <a:ext cx="914400" cy="914400"/>
          </a:xfrm>
          <a:prstGeom prst="rect">
            <a:avLst/>
          </a:prstGeom>
        </p:spPr>
      </p:pic>
    </p:spTree>
    <p:extLst>
      <p:ext uri="{BB962C8B-B14F-4D97-AF65-F5344CB8AC3E}">
        <p14:creationId xmlns:p14="http://schemas.microsoft.com/office/powerpoint/2010/main" val="3775784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9A1D9-1B4A-5D45-9F50-80405FBB0D8E}"/>
              </a:ext>
            </a:extLst>
          </p:cNvPr>
          <p:cNvSpPr>
            <a:spLocks noGrp="1"/>
          </p:cNvSpPr>
          <p:nvPr>
            <p:ph type="title"/>
          </p:nvPr>
        </p:nvSpPr>
        <p:spPr/>
        <p:txBody>
          <a:bodyPr/>
          <a:lstStyle/>
          <a:p>
            <a:r>
              <a:rPr lang="en-US" altLang="zh-CN" dirty="0"/>
              <a:t>3. What to do if sick?</a:t>
            </a:r>
            <a:endParaRPr lang="en-US" dirty="0"/>
          </a:p>
        </p:txBody>
      </p:sp>
      <p:sp>
        <p:nvSpPr>
          <p:cNvPr id="3" name="Content Placeholder 2">
            <a:extLst>
              <a:ext uri="{FF2B5EF4-FFF2-40B4-BE49-F238E27FC236}">
                <a16:creationId xmlns:a16="http://schemas.microsoft.com/office/drawing/2014/main" id="{CE747697-6DF2-7A4F-AABF-1ED0E9C1B0C5}"/>
              </a:ext>
            </a:extLst>
          </p:cNvPr>
          <p:cNvSpPr>
            <a:spLocks noGrp="1"/>
          </p:cNvSpPr>
          <p:nvPr>
            <p:ph idx="1"/>
          </p:nvPr>
        </p:nvSpPr>
        <p:spPr>
          <a:xfrm>
            <a:off x="677333" y="1547447"/>
            <a:ext cx="10201681" cy="4493916"/>
          </a:xfrm>
        </p:spPr>
        <p:txBody>
          <a:bodyPr/>
          <a:lstStyle/>
          <a:p>
            <a:pPr marL="0" indent="0">
              <a:buNone/>
            </a:pPr>
            <a:r>
              <a:rPr lang="en-US" b="1" dirty="0">
                <a:solidFill>
                  <a:schemeClr val="tx2">
                    <a:lumMod val="60000"/>
                    <a:lumOff val="40000"/>
                  </a:schemeClr>
                </a:solidFill>
              </a:rPr>
              <a:t>What to do if an employee appears sick?</a:t>
            </a:r>
          </a:p>
          <a:p>
            <a:r>
              <a:rPr lang="en-US" dirty="0"/>
              <a:t>If any employee presents themselves at work with a fever or difficulty in breathing, this indicates that they should seek medical evaluation. </a:t>
            </a:r>
          </a:p>
          <a:p>
            <a:r>
              <a:rPr lang="en-US" dirty="0"/>
              <a:t>While these symptoms are not always associated with influenza and the likelihood of an employee having the COVID-19 coronavirus is extremely low, it pays to err on the side of caution. </a:t>
            </a:r>
          </a:p>
          <a:p>
            <a:r>
              <a:rPr lang="en-US" dirty="0"/>
              <a:t>Communicate to your supervisors on the importance of not overreacting to situations in the workplace potentially related to COVID-19 in order to prevent panic among the workforce.</a:t>
            </a:r>
          </a:p>
        </p:txBody>
      </p:sp>
    </p:spTree>
    <p:extLst>
      <p:ext uri="{BB962C8B-B14F-4D97-AF65-F5344CB8AC3E}">
        <p14:creationId xmlns:p14="http://schemas.microsoft.com/office/powerpoint/2010/main" val="396650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9A1D9-1B4A-5D45-9F50-80405FBB0D8E}"/>
              </a:ext>
            </a:extLst>
          </p:cNvPr>
          <p:cNvSpPr>
            <a:spLocks noGrp="1"/>
          </p:cNvSpPr>
          <p:nvPr>
            <p:ph type="title"/>
          </p:nvPr>
        </p:nvSpPr>
        <p:spPr/>
        <p:txBody>
          <a:bodyPr/>
          <a:lstStyle/>
          <a:p>
            <a:r>
              <a:rPr lang="en-US" altLang="zh-CN" dirty="0"/>
              <a:t>3. What to do if sick?</a:t>
            </a:r>
            <a:endParaRPr lang="en-US" dirty="0"/>
          </a:p>
        </p:txBody>
      </p:sp>
      <p:sp>
        <p:nvSpPr>
          <p:cNvPr id="3" name="Content Placeholder 2">
            <a:extLst>
              <a:ext uri="{FF2B5EF4-FFF2-40B4-BE49-F238E27FC236}">
                <a16:creationId xmlns:a16="http://schemas.microsoft.com/office/drawing/2014/main" id="{CE747697-6DF2-7A4F-AABF-1ED0E9C1B0C5}"/>
              </a:ext>
            </a:extLst>
          </p:cNvPr>
          <p:cNvSpPr>
            <a:spLocks noGrp="1"/>
          </p:cNvSpPr>
          <p:nvPr>
            <p:ph idx="1"/>
          </p:nvPr>
        </p:nvSpPr>
        <p:spPr>
          <a:xfrm>
            <a:off x="677333" y="1547447"/>
            <a:ext cx="10201681" cy="4493916"/>
          </a:xfrm>
        </p:spPr>
        <p:txBody>
          <a:bodyPr>
            <a:normAutofit fontScale="92500" lnSpcReduction="10000"/>
          </a:bodyPr>
          <a:lstStyle/>
          <a:p>
            <a:pPr marL="0" indent="0">
              <a:spcBef>
                <a:spcPts val="0"/>
              </a:spcBef>
              <a:buNone/>
            </a:pPr>
            <a:r>
              <a:rPr lang="en-US" b="1" dirty="0">
                <a:solidFill>
                  <a:schemeClr val="tx2">
                    <a:lumMod val="60000"/>
                    <a:lumOff val="40000"/>
                  </a:schemeClr>
                </a:solidFill>
              </a:rPr>
              <a:t>Guidance:</a:t>
            </a:r>
          </a:p>
          <a:p>
            <a:pPr marL="0" indent="0">
              <a:spcBef>
                <a:spcPts val="0"/>
              </a:spcBef>
              <a:buNone/>
            </a:pPr>
            <a:r>
              <a:rPr lang="en-US" b="1" dirty="0"/>
              <a:t>Stay home except to get medical care </a:t>
            </a:r>
            <a:endParaRPr lang="en-US" dirty="0"/>
          </a:p>
          <a:p>
            <a:pPr>
              <a:spcBef>
                <a:spcPts val="0"/>
              </a:spcBef>
            </a:pPr>
            <a:r>
              <a:rPr lang="en-US" dirty="0"/>
              <a:t>You should restrict activities outside your home, except for getting medical care. Do not go to work, school, or public areas. Do not use public transportation, ride-sharing, or taxis.</a:t>
            </a:r>
          </a:p>
          <a:p>
            <a:pPr marL="0" indent="0">
              <a:spcBef>
                <a:spcPts val="0"/>
              </a:spcBef>
              <a:buNone/>
            </a:pPr>
            <a:r>
              <a:rPr lang="en-US" b="1" dirty="0"/>
              <a:t>Seek medical advice </a:t>
            </a:r>
          </a:p>
          <a:p>
            <a:pPr>
              <a:spcBef>
                <a:spcPts val="0"/>
              </a:spcBef>
            </a:pPr>
            <a:r>
              <a:rPr lang="en-US" dirty="0"/>
              <a:t>Call ahead before visiting your doctor and tell them that you may have COVID-19 infection. This will help the healthcare provider take steps to keep other people from getting infected or exposed.</a:t>
            </a:r>
          </a:p>
          <a:p>
            <a:pPr>
              <a:spcBef>
                <a:spcPts val="0"/>
              </a:spcBef>
            </a:pPr>
            <a:r>
              <a:rPr lang="en-US" dirty="0"/>
              <a:t>Telemedicine services (e.g., </a:t>
            </a:r>
            <a:r>
              <a:rPr lang="en-US" dirty="0" err="1"/>
              <a:t>MDLive</a:t>
            </a:r>
            <a:r>
              <a:rPr lang="en-US" dirty="0"/>
              <a:t>) are also an option for medical advice.</a:t>
            </a:r>
          </a:p>
          <a:p>
            <a:pPr marL="0" indent="0">
              <a:spcBef>
                <a:spcPts val="0"/>
              </a:spcBef>
              <a:buNone/>
            </a:pPr>
            <a:r>
              <a:rPr lang="en-US" b="1" dirty="0"/>
              <a:t>Separate yourself from other people in your home </a:t>
            </a:r>
            <a:endParaRPr lang="en-US" dirty="0"/>
          </a:p>
          <a:p>
            <a:pPr>
              <a:spcBef>
                <a:spcPts val="0"/>
              </a:spcBef>
            </a:pPr>
            <a:r>
              <a:rPr lang="en-US" dirty="0"/>
              <a:t>As much as possible, you should stay in a specific room and away from other people in your home. Also, you should use a separate bathroom, if available.</a:t>
            </a:r>
          </a:p>
          <a:p>
            <a:pPr marL="0" indent="0">
              <a:spcBef>
                <a:spcPts val="0"/>
              </a:spcBef>
              <a:buNone/>
            </a:pPr>
            <a:r>
              <a:rPr lang="en-US" b="1" dirty="0"/>
              <a:t>Clean your hands</a:t>
            </a:r>
          </a:p>
          <a:p>
            <a:pPr>
              <a:spcBef>
                <a:spcPts val="0"/>
              </a:spcBef>
            </a:pPr>
            <a:r>
              <a:rPr lang="en-US" dirty="0"/>
              <a:t>Wash your hands often with soap and water for at least 20 seconds. If soap and water are not available, clean your hands with an alcohol-based hand sanitizer that contains at least 60% alcohol, covering all surfaces of your hands and rubbing them together until they feel dry. Soap and water should be used preferentially if hands are visibly dirty. Avoid touching your eyes, nose, and mouth with unwashed hands.</a:t>
            </a:r>
          </a:p>
        </p:txBody>
      </p:sp>
    </p:spTree>
    <p:extLst>
      <p:ext uri="{BB962C8B-B14F-4D97-AF65-F5344CB8AC3E}">
        <p14:creationId xmlns:p14="http://schemas.microsoft.com/office/powerpoint/2010/main" val="333744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9A1D9-1B4A-5D45-9F50-80405FBB0D8E}"/>
              </a:ext>
            </a:extLst>
          </p:cNvPr>
          <p:cNvSpPr>
            <a:spLocks noGrp="1"/>
          </p:cNvSpPr>
          <p:nvPr>
            <p:ph type="title"/>
          </p:nvPr>
        </p:nvSpPr>
        <p:spPr/>
        <p:txBody>
          <a:bodyPr/>
          <a:lstStyle/>
          <a:p>
            <a:r>
              <a:rPr lang="en-US" altLang="zh-CN" dirty="0"/>
              <a:t>3. What to do if sick?</a:t>
            </a:r>
            <a:endParaRPr lang="en-US" dirty="0"/>
          </a:p>
        </p:txBody>
      </p:sp>
      <p:sp>
        <p:nvSpPr>
          <p:cNvPr id="3" name="Content Placeholder 2">
            <a:extLst>
              <a:ext uri="{FF2B5EF4-FFF2-40B4-BE49-F238E27FC236}">
                <a16:creationId xmlns:a16="http://schemas.microsoft.com/office/drawing/2014/main" id="{CE747697-6DF2-7A4F-AABF-1ED0E9C1B0C5}"/>
              </a:ext>
            </a:extLst>
          </p:cNvPr>
          <p:cNvSpPr>
            <a:spLocks noGrp="1"/>
          </p:cNvSpPr>
          <p:nvPr>
            <p:ph idx="1"/>
          </p:nvPr>
        </p:nvSpPr>
        <p:spPr>
          <a:xfrm>
            <a:off x="677333" y="1547447"/>
            <a:ext cx="10201681" cy="4493916"/>
          </a:xfrm>
        </p:spPr>
        <p:txBody>
          <a:bodyPr>
            <a:normAutofit/>
          </a:bodyPr>
          <a:lstStyle/>
          <a:p>
            <a:pPr marL="0" indent="0">
              <a:spcBef>
                <a:spcPts val="0"/>
              </a:spcBef>
              <a:buNone/>
            </a:pPr>
            <a:r>
              <a:rPr lang="en-US" b="1" dirty="0">
                <a:solidFill>
                  <a:schemeClr val="tx2">
                    <a:lumMod val="60000"/>
                    <a:lumOff val="40000"/>
                  </a:schemeClr>
                </a:solidFill>
              </a:rPr>
              <a:t>Guidance:</a:t>
            </a:r>
          </a:p>
          <a:p>
            <a:pPr marL="0" indent="0">
              <a:spcBef>
                <a:spcPts val="0"/>
              </a:spcBef>
              <a:buNone/>
            </a:pPr>
            <a:r>
              <a:rPr lang="en-US" b="1" dirty="0"/>
              <a:t>Avoid sharing personal household items </a:t>
            </a:r>
            <a:endParaRPr lang="en-US" dirty="0"/>
          </a:p>
          <a:p>
            <a:pPr>
              <a:spcBef>
                <a:spcPts val="0"/>
              </a:spcBef>
            </a:pPr>
            <a:r>
              <a:rPr lang="en-US" dirty="0"/>
              <a:t>You should not share dishes, drinking glasses, cups, eating utensils, towels, or bedding with other people in your home. After using these items, you should wash them thoroughly with soap and water.</a:t>
            </a:r>
          </a:p>
          <a:p>
            <a:pPr marL="0" indent="0">
              <a:buNone/>
            </a:pPr>
            <a:r>
              <a:rPr lang="en-US" b="1" dirty="0"/>
              <a:t>Cover your coughs and sneezes </a:t>
            </a:r>
            <a:endParaRPr lang="en-US" dirty="0"/>
          </a:p>
          <a:p>
            <a:r>
              <a:rPr lang="en-US" dirty="0"/>
              <a:t>Cover your mouth and nose with a tissue when you cough or sneeze. Throw used tissues in a lined trash can and wash your hands with soap and water for at least 20 seconds. </a:t>
            </a:r>
          </a:p>
          <a:p>
            <a:pPr marL="0" indent="0">
              <a:buNone/>
            </a:pPr>
            <a:r>
              <a:rPr lang="en-US" b="1" dirty="0"/>
              <a:t>Wear a facemask</a:t>
            </a:r>
          </a:p>
          <a:p>
            <a:r>
              <a:rPr lang="en-US" dirty="0"/>
              <a:t>You should wear a facemask when you are around other people (e.g., sharing a room or vehicle) and before you enter a healthcare provider’s office. If you are not able to wear a facemask (for example, because it causes trouble breathing), then people who live with you should not stay in the same room with you, or they should wear a facemask if they enter your room.</a:t>
            </a:r>
          </a:p>
        </p:txBody>
      </p:sp>
    </p:spTree>
    <p:extLst>
      <p:ext uri="{BB962C8B-B14F-4D97-AF65-F5344CB8AC3E}">
        <p14:creationId xmlns:p14="http://schemas.microsoft.com/office/powerpoint/2010/main" val="32562672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{1F776BFF-6C2E-3B49-9666-468B2107E0DD}tf10001060</Template>
  <TotalTime>74</TotalTime>
  <Words>3541</Words>
  <Application>Microsoft Macintosh PowerPoint</Application>
  <PresentationFormat>Widescreen</PresentationFormat>
  <Paragraphs>212</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Coronavirus: Novel Corona Virus (COVID-19)</vt:lpstr>
      <vt:lpstr>Steps to help prevent the spread of COVID-19 </vt:lpstr>
      <vt:lpstr>1. Establish site level local task force</vt:lpstr>
      <vt:lpstr>2. Communicate to all site personnel COVID-19 Prevention best practices</vt:lpstr>
      <vt:lpstr>2. Communicate to all site personnel COVID-19 Prevention best practices</vt:lpstr>
      <vt:lpstr>2. Communicate to all site personnel COVID-19 Prevention best practices</vt:lpstr>
      <vt:lpstr>3. What to do if sick?</vt:lpstr>
      <vt:lpstr>3. What to do if sick?</vt:lpstr>
      <vt:lpstr>3. What to do if sick?</vt:lpstr>
      <vt:lpstr>4. Establish area to isolate employees who may be I’ll Medical department</vt:lpstr>
      <vt:lpstr>5. Identification and protection of “At Risk” personnel Communicate heightened awareness and guidance for affected personnel</vt:lpstr>
      <vt:lpstr>5. Identification and protection of “At Risk” personnel Communicate heightened awareness and guidance for affected personnel</vt:lpstr>
      <vt:lpstr>6. Implement Enhanced Cleaning Protocols</vt:lpstr>
      <vt:lpstr>6. Implement Enhanced Cleaning Protocols</vt:lpstr>
      <vt:lpstr>6. Implement Enhanced Cleaning Protocols</vt:lpstr>
      <vt:lpstr>6. Implement Enhanced Cleaning Protocols</vt:lpstr>
      <vt:lpstr>7. Manage cleaning supplies, protective materials, &amp; PPE Ensure adequate supplies</vt:lpstr>
      <vt:lpstr>7. Manage cleaning supplies, protective materials, &amp; PPE Ensure adequate supplies</vt:lpstr>
      <vt:lpstr>7. Manage cleaning supplies, protective materials, &amp; PPE Ensure adequate supplies</vt:lpstr>
      <vt:lpstr>8. Implement Meeting Etiquette</vt:lpstr>
      <vt:lpstr>9. Visitor Control protocol</vt:lpstr>
      <vt:lpstr>10. Implement Social Distancing Protocols</vt:lpstr>
      <vt:lpstr>10. Implement Social Distancing Protocols</vt:lpstr>
      <vt:lpstr>Action Plans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 Novel Corona Virus (COVID-19)</dc:title>
  <dc:creator>Erin Marshall</dc:creator>
  <cp:lastModifiedBy>Erin Marshall</cp:lastModifiedBy>
  <cp:revision>1</cp:revision>
  <dcterms:created xsi:type="dcterms:W3CDTF">2020-03-19T18:56:56Z</dcterms:created>
  <dcterms:modified xsi:type="dcterms:W3CDTF">2020-03-19T20:10:59Z</dcterms:modified>
</cp:coreProperties>
</file>